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sldIdLst>
    <p:sldId id="334" r:id="rId5"/>
    <p:sldId id="302" r:id="rId6"/>
    <p:sldId id="322" r:id="rId7"/>
    <p:sldId id="325" r:id="rId8"/>
    <p:sldId id="303" r:id="rId9"/>
    <p:sldId id="304" r:id="rId10"/>
    <p:sldId id="321" r:id="rId11"/>
    <p:sldId id="332" r:id="rId12"/>
    <p:sldId id="333" r:id="rId13"/>
    <p:sldId id="331" r:id="rId14"/>
    <p:sldId id="329" r:id="rId15"/>
    <p:sldId id="330" r:id="rId16"/>
    <p:sldId id="323" r:id="rId17"/>
    <p:sldId id="328" r:id="rId18"/>
    <p:sldId id="324" r:id="rId19"/>
    <p:sldId id="326" r:id="rId20"/>
    <p:sldId id="327" r:id="rId21"/>
    <p:sldId id="28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2368C"/>
    <a:srgbClr val="FFF8AA"/>
    <a:srgbClr val="3E3F3E"/>
    <a:srgbClr val="191C51"/>
    <a:srgbClr val="F7F4F0"/>
    <a:srgbClr val="FEEB3C"/>
    <a:srgbClr val="6AE0B2"/>
    <a:srgbClr val="50BBD8"/>
    <a:srgbClr val="DFF2FD"/>
    <a:srgbClr val="123C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DB8345-751C-A899-CED9-25FADE8747B7}" v="48" dt="2021-11-30T11:13:31.708"/>
    <p1510:client id="{C7F40200-324A-4E1F-8437-326F21AED966}" v="6" dt="2021-11-29T17:34:03.0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213"/>
    <p:restoredTop sz="73537" autoAdjust="0"/>
  </p:normalViewPr>
  <p:slideViewPr>
    <p:cSldViewPr>
      <p:cViewPr varScale="1">
        <p:scale>
          <a:sx n="64" d="100"/>
          <a:sy n="64" d="100"/>
        </p:scale>
        <p:origin x="81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FAFDDC-8F9A-4C23-81B4-BE3B61936F55}" type="datetimeFigureOut">
              <a:rPr lang="en-GB" smtClean="0"/>
              <a:t>24/01/2025</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D71329-A199-4908-BD08-4D20F961A9E6}" type="slidenum">
              <a:rPr lang="en-GB" smtClean="0"/>
              <a:t>‹#›</a:t>
            </a:fld>
            <a:endParaRPr lang="en-GB"/>
          </a:p>
        </p:txBody>
      </p:sp>
    </p:spTree>
    <p:extLst>
      <p:ext uri="{BB962C8B-B14F-4D97-AF65-F5344CB8AC3E}">
        <p14:creationId xmlns:p14="http://schemas.microsoft.com/office/powerpoint/2010/main" val="1729023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GB" dirty="0"/>
          </a:p>
        </p:txBody>
      </p:sp>
      <p:sp>
        <p:nvSpPr>
          <p:cNvPr id="4" name="Slide Number Placeholder 3"/>
          <p:cNvSpPr>
            <a:spLocks noGrp="1"/>
          </p:cNvSpPr>
          <p:nvPr>
            <p:ph type="sldNum" sz="quarter" idx="5"/>
          </p:nvPr>
        </p:nvSpPr>
        <p:spPr/>
        <p:txBody>
          <a:bodyPr/>
          <a:lstStyle/>
          <a:p>
            <a:fld id="{70CC1D15-B5DE-4BD5-A4FB-8CE7A139D482}" type="slidenum">
              <a:rPr lang="en-GB" smtClean="0"/>
              <a:t>1</a:t>
            </a:fld>
            <a:endParaRPr lang="en-GB"/>
          </a:p>
        </p:txBody>
      </p:sp>
    </p:spTree>
    <p:extLst>
      <p:ext uri="{BB962C8B-B14F-4D97-AF65-F5344CB8AC3E}">
        <p14:creationId xmlns:p14="http://schemas.microsoft.com/office/powerpoint/2010/main" val="2532032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a:t>
            </a:fld>
            <a:endParaRPr lang="en-GB"/>
          </a:p>
        </p:txBody>
      </p:sp>
    </p:spTree>
    <p:extLst>
      <p:ext uri="{BB962C8B-B14F-4D97-AF65-F5344CB8AC3E}">
        <p14:creationId xmlns:p14="http://schemas.microsoft.com/office/powerpoint/2010/main" val="3055726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cs typeface="Calibri"/>
              </a:rPr>
              <a:t>Begin by explaining what Phonics is. Explain that learning to read the English language is complex and that this information session will give parents &amp; </a:t>
            </a:r>
            <a:r>
              <a:rPr lang="en-US" dirty="0" err="1">
                <a:cs typeface="Calibri"/>
              </a:rPr>
              <a:t>carers</a:t>
            </a:r>
            <a:r>
              <a:rPr lang="en-US" dirty="0">
                <a:cs typeface="Calibri"/>
              </a:rPr>
              <a:t> the understanding of what Phonics is, the </a:t>
            </a:r>
            <a:r>
              <a:rPr lang="en-US" dirty="0" err="1">
                <a:cs typeface="Calibri"/>
              </a:rPr>
              <a:t>terminolgy</a:t>
            </a:r>
            <a:r>
              <a:rPr lang="en-US" dirty="0">
                <a:cs typeface="Calibri"/>
              </a:rPr>
              <a:t> used in Phonics and how ELS gives children the skills and knowledge to read well, quickly. </a:t>
            </a:r>
            <a:endParaRPr lang="en-US" dirty="0"/>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3</a:t>
            </a:fld>
            <a:endParaRPr lang="en-GB"/>
          </a:p>
        </p:txBody>
      </p:sp>
    </p:spTree>
    <p:extLst>
      <p:ext uri="{BB962C8B-B14F-4D97-AF65-F5344CB8AC3E}">
        <p14:creationId xmlns:p14="http://schemas.microsoft.com/office/powerpoint/2010/main" val="36216073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a:cs typeface="Calibri"/>
              </a:rPr>
              <a:t>Use flashcards to put this into context. Show parents examples of graphemes, digraphs, trigraphs and split digraphs. Where possible, make the link between same sound, different spelling. </a:t>
            </a:r>
            <a:endParaRPr lang="en-US" dirty="0"/>
          </a:p>
          <a:p>
            <a:r>
              <a:rPr lang="en-US">
                <a:cs typeface="Calibri"/>
              </a:rPr>
              <a:t>Example: </a:t>
            </a:r>
            <a:endParaRPr lang="en-US" dirty="0">
              <a:cs typeface="Calibri"/>
            </a:endParaRPr>
          </a:p>
          <a:p>
            <a:endParaRPr lang="en-US" b="1" dirty="0">
              <a:cs typeface="Calibri"/>
            </a:endParaRPr>
          </a:p>
          <a:p>
            <a:r>
              <a:rPr lang="en-US"/>
              <a:t>&lt;a&gt;</a:t>
            </a:r>
          </a:p>
          <a:p>
            <a:r>
              <a:rPr lang="en-US" b="1"/>
              <a:t>a</a:t>
            </a:r>
            <a:r>
              <a:rPr lang="en-US"/>
              <a:t>corn</a:t>
            </a:r>
          </a:p>
          <a:p>
            <a:r>
              <a:rPr lang="en-US"/>
              <a:t>&lt;ai&gt;</a:t>
            </a:r>
          </a:p>
          <a:p>
            <a:r>
              <a:rPr lang="en-US"/>
              <a:t>r</a:t>
            </a:r>
            <a:r>
              <a:rPr lang="en-US" b="1"/>
              <a:t>ai</a:t>
            </a:r>
            <a:r>
              <a:rPr lang="en-US"/>
              <a:t>n</a:t>
            </a:r>
          </a:p>
          <a:p>
            <a:r>
              <a:rPr lang="en-US"/>
              <a:t>&lt;ay&gt;</a:t>
            </a:r>
          </a:p>
          <a:p>
            <a:r>
              <a:rPr lang="en-US"/>
              <a:t>pl</a:t>
            </a:r>
            <a:r>
              <a:rPr lang="en-US" b="1"/>
              <a:t>ay</a:t>
            </a:r>
            <a:endParaRPr lang="en-US"/>
          </a:p>
          <a:p>
            <a:r>
              <a:rPr lang="en-US"/>
              <a:t>&lt;a-e&gt;</a:t>
            </a:r>
          </a:p>
          <a:p>
            <a:r>
              <a:rPr lang="en-US"/>
              <a:t>n</a:t>
            </a:r>
            <a:r>
              <a:rPr lang="en-US" b="1"/>
              <a:t>a</a:t>
            </a:r>
            <a:r>
              <a:rPr lang="en-US"/>
              <a:t>m</a:t>
            </a:r>
            <a:r>
              <a:rPr lang="en-US" b="1"/>
              <a:t>e</a:t>
            </a:r>
            <a:endParaRPr lang="en-US"/>
          </a:p>
          <a:p>
            <a:r>
              <a:rPr lang="en-US"/>
              <a:t>&lt;eigh&gt;</a:t>
            </a:r>
          </a:p>
          <a:p>
            <a:r>
              <a:rPr lang="en-US" b="1"/>
              <a:t>eigh</a:t>
            </a:r>
            <a:r>
              <a:rPr lang="en-US"/>
              <a:t>t</a:t>
            </a:r>
          </a:p>
          <a:p>
            <a:r>
              <a:rPr lang="en-US"/>
              <a:t>&lt;ey&gt;</a:t>
            </a:r>
          </a:p>
          <a:p>
            <a:r>
              <a:rPr lang="en-US"/>
              <a:t>th</a:t>
            </a:r>
            <a:r>
              <a:rPr lang="en-US" b="1"/>
              <a:t>ey</a:t>
            </a:r>
            <a:endParaRPr lang="en-US"/>
          </a:p>
          <a:p>
            <a:r>
              <a:rPr lang="en-US"/>
              <a:t>&lt;ea&gt;</a:t>
            </a:r>
          </a:p>
          <a:p>
            <a:r>
              <a:rPr lang="en-US"/>
              <a:t>gr</a:t>
            </a:r>
            <a:r>
              <a:rPr lang="en-US" b="1"/>
              <a:t>ea</a:t>
            </a:r>
            <a:r>
              <a:rPr lang="en-US"/>
              <a:t>t</a:t>
            </a:r>
          </a:p>
          <a:p>
            <a:r>
              <a:rPr lang="en-US"/>
              <a:t>&lt;aigh&gt;</a:t>
            </a:r>
          </a:p>
          <a:p>
            <a:r>
              <a:rPr lang="en-US"/>
              <a:t>str</a:t>
            </a:r>
            <a:r>
              <a:rPr lang="en-US" b="1"/>
              <a:t>aigh</a:t>
            </a:r>
            <a:r>
              <a:rPr lang="en-US"/>
              <a:t>t</a:t>
            </a:r>
          </a:p>
          <a:p>
            <a:endParaRPr lang="en-US" dirty="0">
              <a:cs typeface="Calibri"/>
            </a:endParaRPr>
          </a:p>
          <a:p>
            <a:endParaRPr lang="en-US" dirty="0">
              <a:cs typeface="Calibri"/>
            </a:endParaRPr>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4</a:t>
            </a:fld>
            <a:endParaRPr lang="en-GB"/>
          </a:p>
        </p:txBody>
      </p:sp>
    </p:spTree>
    <p:extLst>
      <p:ext uri="{BB962C8B-B14F-4D97-AF65-F5344CB8AC3E}">
        <p14:creationId xmlns:p14="http://schemas.microsoft.com/office/powerpoint/2010/main" val="2956565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use phonemes and graphemes to teach children the code of our language.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English is one of the most challenging languages to learn as there are so many ways to spell the sounds of our language.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a:defRPr/>
            </a:pPr>
            <a:r>
              <a:rPr lang="en-US"/>
              <a:t>We teach children to decode words – by identifying each of the written sounds within the word before blending them together to read the word. This is a challenging process for children to learn and takes time to master. When they are able to decode and blend to.... </a:t>
            </a:r>
            <a:endParaRPr lang="en-US">
              <a:cs typeface="Calibri"/>
            </a:endParaRP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5</a:t>
            </a:fld>
            <a:endParaRPr lang="en-GB"/>
          </a:p>
        </p:txBody>
      </p:sp>
    </p:spTree>
    <p:extLst>
      <p:ext uri="{BB962C8B-B14F-4D97-AF65-F5344CB8AC3E}">
        <p14:creationId xmlns:p14="http://schemas.microsoft.com/office/powerpoint/2010/main" val="13322583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Phonics teaches the link between the spoken sounds of our language and the written version of that sound – the code of our language.</a:t>
            </a:r>
          </a:p>
          <a:p>
            <a:r>
              <a:rPr lang="en-US" dirty="0"/>
              <a:t>As systematic synthetic phonics programme breaks this down into tiny steps for children to piece together which allows them to decode to read and then spell using the sound to spelling correspondences they have learnt.</a:t>
            </a:r>
          </a:p>
          <a:p>
            <a:endParaRPr lang="en-GB" dirty="0"/>
          </a:p>
          <a:p>
            <a:pPr marL="457200" indent="-457200">
              <a:buFont typeface="Arial" panose="020B0604020202020204" pitchFamily="34" charset="0"/>
              <a:buChar char="•"/>
            </a:pPr>
            <a:r>
              <a:rPr lang="en-US" sz="1200" dirty="0"/>
              <a:t>We use a simple, consistent approach to  teaching phonics.</a:t>
            </a:r>
          </a:p>
          <a:p>
            <a:pPr marL="457200" indent="-457200">
              <a:buFont typeface="Arial" panose="020B0604020202020204" pitchFamily="34" charset="0"/>
              <a:buChar char="•"/>
            </a:pPr>
            <a:r>
              <a:rPr lang="en-US" sz="1200" dirty="0"/>
              <a:t>Your child will experience the same classroom routines within each lesson which reduces cognitive load and </a:t>
            </a:r>
            <a:r>
              <a:rPr lang="en-US" sz="1200" dirty="0" err="1"/>
              <a:t>maximises</a:t>
            </a:r>
            <a:r>
              <a:rPr lang="en-US" sz="1200" dirty="0"/>
              <a:t> the chances of success.</a:t>
            </a:r>
          </a:p>
          <a:p>
            <a:pPr marL="457200" indent="-457200">
              <a:buFont typeface="Arial" panose="020B0604020202020204" pitchFamily="34" charset="0"/>
              <a:buChar char="•"/>
            </a:pPr>
            <a:r>
              <a:rPr lang="en-US" sz="1200" dirty="0"/>
              <a:t>All children are supported within the lesson to use their new phonic knowledge independently.</a:t>
            </a:r>
          </a:p>
          <a:p>
            <a:pPr marL="457200" indent="-457200">
              <a:buFont typeface="Arial" panose="020B0604020202020204" pitchFamily="34" charset="0"/>
              <a:buChar char="•"/>
            </a:pPr>
            <a:r>
              <a:rPr lang="en-US" sz="1200" dirty="0"/>
              <a:t>In every single ELS lesson, your child will make the direct application to reading.</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6</a:t>
            </a:fld>
            <a:endParaRPr lang="en-GB"/>
          </a:p>
        </p:txBody>
      </p:sp>
    </p:spTree>
    <p:extLst>
      <p:ext uri="{BB962C8B-B14F-4D97-AF65-F5344CB8AC3E}">
        <p14:creationId xmlns:p14="http://schemas.microsoft.com/office/powerpoint/2010/main" val="3640968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7</a:t>
            </a:fld>
            <a:endParaRPr lang="en-GB"/>
          </a:p>
        </p:txBody>
      </p:sp>
    </p:spTree>
    <p:extLst>
      <p:ext uri="{BB962C8B-B14F-4D97-AF65-F5344CB8AC3E}">
        <p14:creationId xmlns:p14="http://schemas.microsoft.com/office/powerpoint/2010/main" val="22684315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cs typeface="Calibri"/>
              </a:rPr>
              <a:t>In ELS we do not ask children questions before we have taught them.</a:t>
            </a:r>
          </a:p>
          <a:p>
            <a:endParaRPr lang="en-GB" dirty="0">
              <a:cs typeface="Calibri"/>
            </a:endParaRPr>
          </a:p>
          <a:p>
            <a:r>
              <a:rPr lang="en-GB" dirty="0">
                <a:cs typeface="Calibri"/>
              </a:rPr>
              <a:t>For example, when teaching a new sound, rather than asking children if they know any words with the sound in - we give the children 3 words that contain that sound. You can try this with your children at home. </a:t>
            </a:r>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8</a:t>
            </a:fld>
            <a:endParaRPr lang="en-GB"/>
          </a:p>
        </p:txBody>
      </p:sp>
    </p:spTree>
    <p:extLst>
      <p:ext uri="{BB962C8B-B14F-4D97-AF65-F5344CB8AC3E}">
        <p14:creationId xmlns:p14="http://schemas.microsoft.com/office/powerpoint/2010/main" val="8154584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cs typeface="Calibri"/>
            </a:endParaRPr>
          </a:p>
          <a:p>
            <a:endParaRPr lang="en-GB" dirty="0"/>
          </a:p>
          <a:p>
            <a:r>
              <a:rPr lang="en-US" dirty="0"/>
              <a:t>The new teaching is always highlighted so that it is easy for all children to see where the new  GPC they have been taught is located. First we say the new sound, then we find it in the word. Finally, we decode and blend. Children have as much or as little support as needed. We want every child to feel confident and successful at each step. </a:t>
            </a:r>
          </a:p>
        </p:txBody>
      </p:sp>
      <p:sp>
        <p:nvSpPr>
          <p:cNvPr id="4" name="Slide Number Placeholder 3"/>
          <p:cNvSpPr>
            <a:spLocks noGrp="1"/>
          </p:cNvSpPr>
          <p:nvPr>
            <p:ph type="sldNum" sz="quarter" idx="5"/>
          </p:nvPr>
        </p:nvSpPr>
        <p:spPr/>
        <p:txBody>
          <a:bodyPr/>
          <a:lstStyle/>
          <a:p>
            <a:fld id="{70D71329-A199-4908-BD08-4D20F961A9E6}" type="slidenum">
              <a:rPr lang="en-GB" smtClean="0"/>
              <a:t>9</a:t>
            </a:fld>
            <a:endParaRPr lang="en-GB"/>
          </a:p>
        </p:txBody>
      </p:sp>
    </p:spTree>
    <p:extLst>
      <p:ext uri="{BB962C8B-B14F-4D97-AF65-F5344CB8AC3E}">
        <p14:creationId xmlns:p14="http://schemas.microsoft.com/office/powerpoint/2010/main" val="31518266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cs typeface="Calibri"/>
            </a:endParaRPr>
          </a:p>
          <a:p>
            <a:r>
              <a:rPr lang="en-GB" dirty="0"/>
              <a:t>In the beginning of Reception, we learn to read words and then captions, phrases and sentences. As children learn more of the code of our language we are able to build more complex sentences for them to read. </a:t>
            </a:r>
          </a:p>
          <a:p>
            <a:endParaRPr lang="en-GB" dirty="0"/>
          </a:p>
          <a:p>
            <a:r>
              <a:rPr lang="en-US" dirty="0"/>
              <a:t>Here we have a sentence from Year One. We build the code for the children and as this knowledge grows we are able to read more complex sentences. </a:t>
            </a:r>
          </a:p>
        </p:txBody>
      </p:sp>
      <p:sp>
        <p:nvSpPr>
          <p:cNvPr id="4" name="Slide Number Placeholder 3"/>
          <p:cNvSpPr>
            <a:spLocks noGrp="1"/>
          </p:cNvSpPr>
          <p:nvPr>
            <p:ph type="sldNum" sz="quarter" idx="5"/>
          </p:nvPr>
        </p:nvSpPr>
        <p:spPr/>
        <p:txBody>
          <a:bodyPr/>
          <a:lstStyle/>
          <a:p>
            <a:fld id="{70D71329-A199-4908-BD08-4D20F961A9E6}" type="slidenum">
              <a:rPr lang="en-GB" smtClean="0"/>
              <a:t>10</a:t>
            </a:fld>
            <a:endParaRPr lang="en-GB"/>
          </a:p>
        </p:txBody>
      </p:sp>
    </p:spTree>
    <p:extLst>
      <p:ext uri="{BB962C8B-B14F-4D97-AF65-F5344CB8AC3E}">
        <p14:creationId xmlns:p14="http://schemas.microsoft.com/office/powerpoint/2010/main" val="24754361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cs typeface="Calibri"/>
            </a:endParaRPr>
          </a:p>
          <a:p>
            <a:r>
              <a:rPr lang="en-GB" dirty="0"/>
              <a:t>In Reception your children will learn all the single letter sounds and begin to learn diagraphs and trigraphs. </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11</a:t>
            </a:fld>
            <a:endParaRPr lang="en-GB"/>
          </a:p>
        </p:txBody>
      </p:sp>
    </p:spTree>
    <p:extLst>
      <p:ext uri="{BB962C8B-B14F-4D97-AF65-F5344CB8AC3E}">
        <p14:creationId xmlns:p14="http://schemas.microsoft.com/office/powerpoint/2010/main" val="14224430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12</a:t>
            </a:fld>
            <a:endParaRPr lang="en-GB"/>
          </a:p>
        </p:txBody>
      </p:sp>
    </p:spTree>
    <p:extLst>
      <p:ext uri="{BB962C8B-B14F-4D97-AF65-F5344CB8AC3E}">
        <p14:creationId xmlns:p14="http://schemas.microsoft.com/office/powerpoint/2010/main" val="40080441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Reading until they are 3 improves outcomes in YR, reading until they are 5 improves outcomes in Y6 and reading until they are 8 improves outcomes aged 16!</a:t>
            </a:r>
          </a:p>
          <a:p>
            <a:endParaRPr lang="en-US" dirty="0"/>
          </a:p>
          <a:p>
            <a:r>
              <a:rPr lang="en-US" dirty="0"/>
              <a:t>Children who achieved the Early Learning goals for literacy are 11 times more likely to achieve the expected outcomes in </a:t>
            </a:r>
            <a:r>
              <a:rPr lang="en-US" dirty="0" err="1"/>
              <a:t>Maths</a:t>
            </a:r>
            <a:r>
              <a:rPr lang="en-US" dirty="0"/>
              <a:t> at the end of KS2. Reading underpins everything. </a:t>
            </a:r>
          </a:p>
          <a:p>
            <a:endParaRPr lang="en-US" dirty="0"/>
          </a:p>
          <a:p>
            <a:r>
              <a:rPr lang="en-US" dirty="0"/>
              <a:t>We want all our children to leave primary school able to read well and confidently – you can support us in this journey. </a:t>
            </a:r>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13</a:t>
            </a:fld>
            <a:endParaRPr lang="en-GB"/>
          </a:p>
        </p:txBody>
      </p:sp>
    </p:spTree>
    <p:extLst>
      <p:ext uri="{BB962C8B-B14F-4D97-AF65-F5344CB8AC3E}">
        <p14:creationId xmlns:p14="http://schemas.microsoft.com/office/powerpoint/2010/main" val="13422901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We want children to only have success when learning to read</a:t>
            </a:r>
          </a:p>
          <a:p>
            <a:r>
              <a:rPr lang="en-US" dirty="0"/>
              <a:t>Decode – explain this meaning</a:t>
            </a:r>
          </a:p>
          <a:p>
            <a:r>
              <a:rPr lang="en-US" dirty="0"/>
              <a:t>Fluency – recognising the sound for spelling within the word and blending fluently</a:t>
            </a:r>
          </a:p>
          <a:p>
            <a:r>
              <a:rPr lang="en-US" dirty="0"/>
              <a:t>expression – model this for the children in school, when reading at home we want children to start to think about expression and intonation. For example, if someone is asking a question let’s get the children to make their voices sound like they are asking a question.</a:t>
            </a:r>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14</a:t>
            </a:fld>
            <a:endParaRPr lang="en-GB"/>
          </a:p>
        </p:txBody>
      </p:sp>
    </p:spTree>
    <p:extLst>
      <p:ext uri="{BB962C8B-B14F-4D97-AF65-F5344CB8AC3E}">
        <p14:creationId xmlns:p14="http://schemas.microsoft.com/office/powerpoint/2010/main" val="27947779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15</a:t>
            </a:fld>
            <a:endParaRPr lang="en-GB"/>
          </a:p>
        </p:txBody>
      </p:sp>
    </p:spTree>
    <p:extLst>
      <p:ext uri="{BB962C8B-B14F-4D97-AF65-F5344CB8AC3E}">
        <p14:creationId xmlns:p14="http://schemas.microsoft.com/office/powerpoint/2010/main" val="23601470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If we use the ‘uh’ sound after the pure sound we are teaching the schwa.</a:t>
            </a:r>
          </a:p>
          <a:p>
            <a:endParaRPr lang="en-US" dirty="0"/>
          </a:p>
          <a:p>
            <a:r>
              <a:rPr lang="en-US" dirty="0"/>
              <a:t>For example instead of /c/ /a/ /t/ we teach /</a:t>
            </a:r>
            <a:r>
              <a:rPr lang="en-US" dirty="0" err="1"/>
              <a:t>cuh</a:t>
            </a:r>
            <a:r>
              <a:rPr lang="en-US" dirty="0"/>
              <a:t>/ /a/ /</a:t>
            </a:r>
            <a:r>
              <a:rPr lang="en-US" dirty="0" err="1"/>
              <a:t>tuh</a:t>
            </a:r>
            <a:r>
              <a:rPr lang="en-US" dirty="0"/>
              <a:t>/ - </a:t>
            </a:r>
            <a:r>
              <a:rPr lang="en-US" dirty="0" err="1"/>
              <a:t>cuhatuh</a:t>
            </a:r>
            <a:r>
              <a:rPr lang="en-US" dirty="0"/>
              <a:t> – not a word! IT makes blending harder if you teach or use a schwa after the initial sound.</a:t>
            </a:r>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16</a:t>
            </a:fld>
            <a:endParaRPr lang="en-GB"/>
          </a:p>
        </p:txBody>
      </p:sp>
    </p:spTree>
    <p:extLst>
      <p:ext uri="{BB962C8B-B14F-4D97-AF65-F5344CB8AC3E}">
        <p14:creationId xmlns:p14="http://schemas.microsoft.com/office/powerpoint/2010/main" val="29594310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Use the spelling sequence to model rain</a:t>
            </a:r>
          </a:p>
          <a:p>
            <a:endParaRPr lang="en-US" dirty="0"/>
          </a:p>
          <a:p>
            <a:r>
              <a:rPr lang="en-US" dirty="0"/>
              <a:t>Say the word – warm it up – stretch the word – robot talk the word – blend the word – count the sounds within the word – say the word</a:t>
            </a:r>
          </a:p>
          <a:p>
            <a:endParaRPr lang="en-US" dirty="0"/>
          </a:p>
          <a:p>
            <a:r>
              <a:rPr lang="en-US" dirty="0"/>
              <a:t>You can talk about how you support your children with their writing in school.</a:t>
            </a:r>
          </a:p>
        </p:txBody>
      </p:sp>
      <p:sp>
        <p:nvSpPr>
          <p:cNvPr id="4" name="Slide Number Placeholder 3"/>
          <p:cNvSpPr>
            <a:spLocks noGrp="1"/>
          </p:cNvSpPr>
          <p:nvPr>
            <p:ph type="sldNum" sz="quarter" idx="5"/>
          </p:nvPr>
        </p:nvSpPr>
        <p:spPr/>
        <p:txBody>
          <a:bodyPr/>
          <a:lstStyle/>
          <a:p>
            <a:fld id="{70D71329-A199-4908-BD08-4D20F961A9E6}" type="slidenum">
              <a:rPr lang="en-GB" smtClean="0"/>
              <a:t>17</a:t>
            </a:fld>
            <a:endParaRPr lang="en-GB"/>
          </a:p>
        </p:txBody>
      </p:sp>
    </p:spTree>
    <p:extLst>
      <p:ext uri="{BB962C8B-B14F-4D97-AF65-F5344CB8AC3E}">
        <p14:creationId xmlns:p14="http://schemas.microsoft.com/office/powerpoint/2010/main" val="27988358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All books that align to L&amp;S 2007 can be used with ELS. </a:t>
            </a:r>
          </a:p>
          <a:p>
            <a:r>
              <a:rPr lang="en-US"/>
              <a:t>You may even have some of our OUP decodables in school.</a:t>
            </a:r>
          </a:p>
          <a:p>
            <a:endParaRPr lang="en-US"/>
          </a:p>
          <a:p>
            <a:r>
              <a:rPr lang="en-US"/>
              <a:t>Should you wish to top up or have a complete refresh of decodable books, our collection align with complete fidelity to ELS</a:t>
            </a:r>
          </a:p>
        </p:txBody>
      </p:sp>
      <p:sp>
        <p:nvSpPr>
          <p:cNvPr id="4" name="Slide Number Placeholder 3"/>
          <p:cNvSpPr>
            <a:spLocks noGrp="1"/>
          </p:cNvSpPr>
          <p:nvPr>
            <p:ph type="sldNum" sz="quarter" idx="5"/>
          </p:nvPr>
        </p:nvSpPr>
        <p:spPr/>
        <p:txBody>
          <a:bodyPr/>
          <a:lstStyle/>
          <a:p>
            <a:fld id="{70CC1D15-B5DE-4BD5-A4FB-8CE7A139D482}" type="slidenum">
              <a:rPr lang="en-GB" smtClean="0"/>
              <a:t>18</a:t>
            </a:fld>
            <a:endParaRPr lang="en-GB"/>
          </a:p>
        </p:txBody>
      </p:sp>
    </p:spTree>
    <p:extLst>
      <p:ext uri="{BB962C8B-B14F-4D97-AF65-F5344CB8AC3E}">
        <p14:creationId xmlns:p14="http://schemas.microsoft.com/office/powerpoint/2010/main" val="38873002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24/01/2025</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
        <p:nvSpPr>
          <p:cNvPr id="7" name="Rectangle 6">
            <a:extLst>
              <a:ext uri="{FF2B5EF4-FFF2-40B4-BE49-F238E27FC236}">
                <a16:creationId xmlns:a16="http://schemas.microsoft.com/office/drawing/2014/main" id="{9E5203A9-005D-5178-5EED-55127D51D3F1}"/>
              </a:ext>
            </a:extLst>
          </p:cNvPr>
          <p:cNvSpPr/>
          <p:nvPr userDrawn="1"/>
        </p:nvSpPr>
        <p:spPr>
          <a:xfrm>
            <a:off x="0" y="0"/>
            <a:ext cx="12192000" cy="900000"/>
          </a:xfrm>
          <a:prstGeom prst="rect">
            <a:avLst/>
          </a:prstGeom>
          <a:solidFill>
            <a:srgbClr val="011E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8" name="Graphic 7">
            <a:extLst>
              <a:ext uri="{FF2B5EF4-FFF2-40B4-BE49-F238E27FC236}">
                <a16:creationId xmlns:a16="http://schemas.microsoft.com/office/drawing/2014/main" id="{F80FCCFA-0978-9449-3585-5BA8CCC17528}"/>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404495" y="228165"/>
            <a:ext cx="1932305" cy="447229"/>
          </a:xfrm>
          <a:prstGeom prst="rect">
            <a:avLst/>
          </a:prstGeom>
        </p:spPr>
      </p:pic>
      <p:pic>
        <p:nvPicPr>
          <p:cNvPr id="9" name="Picture 8" descr="A white letter on a black background&#10;&#10;Description automatically generated">
            <a:extLst>
              <a:ext uri="{FF2B5EF4-FFF2-40B4-BE49-F238E27FC236}">
                <a16:creationId xmlns:a16="http://schemas.microsoft.com/office/drawing/2014/main" id="{5F4F94D1-F17C-AE14-BFEE-CB69FA475C84}"/>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875100" y="127241"/>
            <a:ext cx="2134332" cy="645517"/>
          </a:xfrm>
          <a:prstGeom prst="rect">
            <a:avLst/>
          </a:prstGeom>
        </p:spPr>
      </p:pic>
    </p:spTree>
    <p:extLst>
      <p:ext uri="{BB962C8B-B14F-4D97-AF65-F5344CB8AC3E}">
        <p14:creationId xmlns:p14="http://schemas.microsoft.com/office/powerpoint/2010/main" val="2908246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24/01/2025</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483993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24/01/2025</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81320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24/01/2025</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593407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24/01/2025</a:t>
            </a:fld>
            <a:endParaRPr lang="en-GB"/>
          </a:p>
        </p:txBody>
      </p:sp>
      <p:sp>
        <p:nvSpPr>
          <p:cNvPr id="8" name="Footer Placeholder 7"/>
          <p:cNvSpPr>
            <a:spLocks noGrp="1"/>
          </p:cNvSpPr>
          <p:nvPr>
            <p:ph type="ftr" sz="quarter" idx="11"/>
          </p:nvPr>
        </p:nvSpPr>
        <p:spPr>
          <a:xfrm>
            <a:off x="4165600" y="6356351"/>
            <a:ext cx="38608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404462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24/01/2025</a:t>
            </a:fld>
            <a:endParaRPr lang="en-GB"/>
          </a:p>
        </p:txBody>
      </p:sp>
      <p:sp>
        <p:nvSpPr>
          <p:cNvPr id="4" name="Footer Placeholder 3"/>
          <p:cNvSpPr>
            <a:spLocks noGrp="1"/>
          </p:cNvSpPr>
          <p:nvPr>
            <p:ph type="ftr" sz="quarter" idx="11"/>
          </p:nvPr>
        </p:nvSpPr>
        <p:spPr>
          <a:xfrm>
            <a:off x="4165600" y="6356351"/>
            <a:ext cx="38608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9704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24/01/2025</a:t>
            </a:fld>
            <a:endParaRPr lang="en-GB"/>
          </a:p>
        </p:txBody>
      </p:sp>
      <p:sp>
        <p:nvSpPr>
          <p:cNvPr id="3" name="Footer Placeholder 2"/>
          <p:cNvSpPr>
            <a:spLocks noGrp="1"/>
          </p:cNvSpPr>
          <p:nvPr>
            <p:ph type="ftr" sz="quarter" idx="11"/>
          </p:nvPr>
        </p:nvSpPr>
        <p:spPr>
          <a:xfrm>
            <a:off x="4165600" y="6356351"/>
            <a:ext cx="38608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73308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24/01/2025</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57004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24/01/2025</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266245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609600" y="1600201"/>
            <a:ext cx="109728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24/01/2025</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70134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24/01/2025</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3601877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Introduction Slid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5CDD45-0E24-824E-8528-54480BCF5819}"/>
              </a:ext>
            </a:extLst>
          </p:cNvPr>
          <p:cNvSpPr>
            <a:spLocks noGrp="1"/>
          </p:cNvSpPr>
          <p:nvPr>
            <p:ph type="ctrTitle" hasCustomPrompt="1"/>
          </p:nvPr>
        </p:nvSpPr>
        <p:spPr>
          <a:xfrm>
            <a:off x="432000" y="1260000"/>
            <a:ext cx="9162574" cy="720000"/>
          </a:xfrm>
        </p:spPr>
        <p:txBody>
          <a:bodyPr anchor="t" anchorCtr="0"/>
          <a:lstStyle>
            <a:lvl1pPr algn="l">
              <a:defRPr sz="3000">
                <a:solidFill>
                  <a:schemeClr val="tx2"/>
                </a:solidFill>
              </a:defRPr>
            </a:lvl1pPr>
          </a:lstStyle>
          <a:p>
            <a:r>
              <a:rPr lang="en-US"/>
              <a:t>Add Title</a:t>
            </a:r>
            <a:endParaRPr lang="en-GB"/>
          </a:p>
        </p:txBody>
      </p:sp>
      <p:sp>
        <p:nvSpPr>
          <p:cNvPr id="3" name="Subtitle 2">
            <a:extLst>
              <a:ext uri="{FF2B5EF4-FFF2-40B4-BE49-F238E27FC236}">
                <a16:creationId xmlns:a16="http://schemas.microsoft.com/office/drawing/2014/main" id="{00DB4FFB-A229-AF47-8E60-155F5A2CCF9D}"/>
              </a:ext>
            </a:extLst>
          </p:cNvPr>
          <p:cNvSpPr>
            <a:spLocks noGrp="1"/>
          </p:cNvSpPr>
          <p:nvPr>
            <p:ph type="subTitle" idx="1" hasCustomPrompt="1"/>
          </p:nvPr>
        </p:nvSpPr>
        <p:spPr>
          <a:xfrm>
            <a:off x="432000" y="2088000"/>
            <a:ext cx="9144000" cy="2340000"/>
          </a:xfrm>
        </p:spPr>
        <p:txBody>
          <a:bodyPr anchor="t" anchorCtr="0"/>
          <a:lstStyle>
            <a:lvl1pPr marL="0" indent="0" algn="l">
              <a:buNone/>
              <a:defRPr sz="24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introduction text or statement</a:t>
            </a:r>
            <a:endParaRPr lang="en-GB"/>
          </a:p>
        </p:txBody>
      </p:sp>
      <p:sp>
        <p:nvSpPr>
          <p:cNvPr id="5" name="Footer Placeholder 4">
            <a:extLst>
              <a:ext uri="{FF2B5EF4-FFF2-40B4-BE49-F238E27FC236}">
                <a16:creationId xmlns:a16="http://schemas.microsoft.com/office/drawing/2014/main" id="{1570FF5F-86DC-2A48-BA0E-9956D2F5E682}"/>
              </a:ext>
            </a:extLst>
          </p:cNvPr>
          <p:cNvSpPr>
            <a:spLocks noGrp="1"/>
          </p:cNvSpPr>
          <p:nvPr>
            <p:ph type="ftr" sz="quarter" idx="11"/>
          </p:nvPr>
        </p:nvSpPr>
        <p:spPr>
          <a:xfrm>
            <a:off x="432000" y="6516000"/>
            <a:ext cx="4704000" cy="216000"/>
          </a:xfrm>
          <a:prstGeom prst="rect">
            <a:avLst/>
          </a:prstGeom>
        </p:spPr>
        <p:txBody>
          <a:bodyPr lIns="0" tIns="0" rIns="0" bIns="0" anchor="t" anchorCtr="0"/>
          <a:lstStyle>
            <a:lvl1pPr algn="l">
              <a:defRPr sz="1100" b="0" i="0" cap="none" spc="0" baseline="0">
                <a:solidFill>
                  <a:schemeClr val="tx2"/>
                </a:solidFill>
                <a:latin typeface="+mn-lt"/>
                <a:ea typeface="Open Sans" panose="020B0606030504020204" pitchFamily="34" charset="0"/>
                <a:cs typeface="Open Sans" panose="020B0606030504020204" pitchFamily="34" charset="0"/>
              </a:defRPr>
            </a:lvl1pPr>
          </a:lstStyle>
          <a:p>
            <a:r>
              <a:rPr lang="en-GB"/>
              <a:t>Presentation Title</a:t>
            </a:r>
          </a:p>
        </p:txBody>
      </p:sp>
      <p:sp>
        <p:nvSpPr>
          <p:cNvPr id="12" name="TextBox 11">
            <a:extLst>
              <a:ext uri="{FF2B5EF4-FFF2-40B4-BE49-F238E27FC236}">
                <a16:creationId xmlns:a16="http://schemas.microsoft.com/office/drawing/2014/main" id="{15EB2273-3E9C-714C-947C-062AFA427E83}"/>
              </a:ext>
            </a:extLst>
          </p:cNvPr>
          <p:cNvSpPr txBox="1"/>
          <p:nvPr userDrawn="1"/>
        </p:nvSpPr>
        <p:spPr>
          <a:xfrm>
            <a:off x="13462355" y="-351692"/>
            <a:ext cx="0" cy="0"/>
          </a:xfrm>
          <a:prstGeom prst="rect">
            <a:avLst/>
          </a:prstGeom>
          <a:noFill/>
        </p:spPr>
        <p:txBody>
          <a:bodyPr wrap="none" lIns="0" tIns="0" rIns="0" bIns="0" rtlCol="0">
            <a:noAutofit/>
          </a:bodyPr>
          <a:lstStyle/>
          <a:p>
            <a:pPr algn="l"/>
            <a:endParaRPr lang="en-GB" sz="1200">
              <a:solidFill>
                <a:schemeClr val="tx2"/>
              </a:solidFill>
            </a:endParaRPr>
          </a:p>
        </p:txBody>
      </p:sp>
      <p:cxnSp>
        <p:nvCxnSpPr>
          <p:cNvPr id="8" name="Straight Connector 7">
            <a:extLst>
              <a:ext uri="{FF2B5EF4-FFF2-40B4-BE49-F238E27FC236}">
                <a16:creationId xmlns:a16="http://schemas.microsoft.com/office/drawing/2014/main" id="{60399DBD-03B7-8A4A-96A1-57D466B2A4DA}"/>
              </a:ext>
            </a:extLst>
          </p:cNvPr>
          <p:cNvCxnSpPr/>
          <p:nvPr userDrawn="1"/>
        </p:nvCxnSpPr>
        <p:spPr>
          <a:xfrm>
            <a:off x="0" y="6372000"/>
            <a:ext cx="121920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10" name="Slide Number Placeholder 5">
            <a:extLst>
              <a:ext uri="{FF2B5EF4-FFF2-40B4-BE49-F238E27FC236}">
                <a16:creationId xmlns:a16="http://schemas.microsoft.com/office/drawing/2014/main" id="{8C7ED201-DC4D-DD43-B1BA-D1C5FD977E0D}"/>
              </a:ext>
            </a:extLst>
          </p:cNvPr>
          <p:cNvSpPr>
            <a:spLocks noGrp="1"/>
          </p:cNvSpPr>
          <p:nvPr>
            <p:ph type="sldNum" sz="quarter" idx="19"/>
          </p:nvPr>
        </p:nvSpPr>
        <p:spPr>
          <a:xfrm>
            <a:off x="11304000" y="6516000"/>
            <a:ext cx="480000" cy="180000"/>
          </a:xfrm>
          <a:prstGeom prst="rect">
            <a:avLst/>
          </a:prstGeom>
        </p:spPr>
        <p:txBody>
          <a:bodyPr lIns="0" tIns="0" rIns="0" bIns="0" anchor="t" anchorCtr="0"/>
          <a:lstStyle>
            <a:lvl1pPr algn="r">
              <a:defRPr sz="1100">
                <a:solidFill>
                  <a:schemeClr val="tx1"/>
                </a:solidFill>
              </a:defRPr>
            </a:lvl1pPr>
          </a:lstStyle>
          <a:p>
            <a:fld id="{2CC19541-5F6E-2C4C-BF21-196C1C8E2E31}" type="slidenum">
              <a:rPr lang="en-GB" smtClean="0"/>
              <a:pPr/>
              <a:t>‹#›</a:t>
            </a:fld>
            <a:endParaRPr lang="en-GB"/>
          </a:p>
        </p:txBody>
      </p:sp>
      <p:sp>
        <p:nvSpPr>
          <p:cNvPr id="4" name="TextBox 3">
            <a:extLst>
              <a:ext uri="{FF2B5EF4-FFF2-40B4-BE49-F238E27FC236}">
                <a16:creationId xmlns:a16="http://schemas.microsoft.com/office/drawing/2014/main" id="{D849884F-C230-2840-A235-C67DEF4D638D}"/>
              </a:ext>
            </a:extLst>
          </p:cNvPr>
          <p:cNvSpPr txBox="1"/>
          <p:nvPr userDrawn="1"/>
        </p:nvSpPr>
        <p:spPr>
          <a:xfrm>
            <a:off x="0" y="828961"/>
            <a:ext cx="12192000" cy="6029039"/>
          </a:xfrm>
          <a:prstGeom prst="rect">
            <a:avLst/>
          </a:prstGeom>
          <a:solidFill>
            <a:srgbClr val="82368C"/>
          </a:solidFill>
        </p:spPr>
        <p:txBody>
          <a:bodyPr wrap="none" lIns="0" tIns="0" rIns="0" bIns="0" rtlCol="0">
            <a:noAutofit/>
          </a:bodyPr>
          <a:lstStyle/>
          <a:p>
            <a:pPr algn="l"/>
            <a:endParaRPr lang="en-US" sz="1200">
              <a:solidFill>
                <a:schemeClr val="tx2"/>
              </a:solidFill>
            </a:endParaRPr>
          </a:p>
        </p:txBody>
      </p:sp>
      <p:sp>
        <p:nvSpPr>
          <p:cNvPr id="13" name="Rectangle 12">
            <a:extLst>
              <a:ext uri="{FF2B5EF4-FFF2-40B4-BE49-F238E27FC236}">
                <a16:creationId xmlns:a16="http://schemas.microsoft.com/office/drawing/2014/main" id="{039BEB5F-9D55-FF46-AD50-3DDD9975C106}"/>
              </a:ext>
            </a:extLst>
          </p:cNvPr>
          <p:cNvSpPr/>
          <p:nvPr userDrawn="1"/>
        </p:nvSpPr>
        <p:spPr>
          <a:xfrm>
            <a:off x="0" y="0"/>
            <a:ext cx="12192000" cy="900000"/>
          </a:xfrm>
          <a:prstGeom prst="rect">
            <a:avLst/>
          </a:prstGeom>
          <a:solidFill>
            <a:srgbClr val="011E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15" name="Graphic 14">
            <a:extLst>
              <a:ext uri="{FF2B5EF4-FFF2-40B4-BE49-F238E27FC236}">
                <a16:creationId xmlns:a16="http://schemas.microsoft.com/office/drawing/2014/main" id="{3B2138DE-848C-BD44-81AE-E236870F01B8}"/>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404495" y="228165"/>
            <a:ext cx="1932305" cy="447229"/>
          </a:xfrm>
          <a:prstGeom prst="rect">
            <a:avLst/>
          </a:prstGeom>
        </p:spPr>
      </p:pic>
    </p:spTree>
    <p:extLst>
      <p:ext uri="{BB962C8B-B14F-4D97-AF65-F5344CB8AC3E}">
        <p14:creationId xmlns:p14="http://schemas.microsoft.com/office/powerpoint/2010/main" val="26533962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Section Header or Statement 1">
    <p:bg>
      <p:bgPr>
        <a:solidFill>
          <a:srgbClr val="82368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5CDD45-0E24-824E-8528-54480BCF5819}"/>
              </a:ext>
            </a:extLst>
          </p:cNvPr>
          <p:cNvSpPr>
            <a:spLocks noGrp="1"/>
          </p:cNvSpPr>
          <p:nvPr>
            <p:ph type="ctrTitle" hasCustomPrompt="1"/>
          </p:nvPr>
        </p:nvSpPr>
        <p:spPr>
          <a:xfrm>
            <a:off x="1524000" y="1122363"/>
            <a:ext cx="9144000" cy="4261727"/>
          </a:xfrm>
        </p:spPr>
        <p:txBody>
          <a:bodyPr anchor="ctr"/>
          <a:lstStyle>
            <a:lvl1pPr algn="ctr">
              <a:defRPr sz="4000" b="0" i="0">
                <a:solidFill>
                  <a:schemeClr val="bg1"/>
                </a:solidFill>
                <a:latin typeface="Source Sans Pro" panose="020B0503030403020204" pitchFamily="34" charset="0"/>
                <a:ea typeface="Source Sans Pro" panose="020B0503030403020204" pitchFamily="34" charset="0"/>
              </a:defRPr>
            </a:lvl1pPr>
          </a:lstStyle>
          <a:p>
            <a:r>
              <a:rPr lang="en-US"/>
              <a:t>Add Section tile, quote or statement text</a:t>
            </a:r>
            <a:endParaRPr lang="en-GB"/>
          </a:p>
        </p:txBody>
      </p:sp>
      <p:sp>
        <p:nvSpPr>
          <p:cNvPr id="3" name="TextBox 2">
            <a:extLst>
              <a:ext uri="{FF2B5EF4-FFF2-40B4-BE49-F238E27FC236}">
                <a16:creationId xmlns:a16="http://schemas.microsoft.com/office/drawing/2014/main" id="{7C2DE61C-E417-A942-ABC7-E6B5E070AC74}"/>
              </a:ext>
            </a:extLst>
          </p:cNvPr>
          <p:cNvSpPr txBox="1"/>
          <p:nvPr userDrawn="1"/>
        </p:nvSpPr>
        <p:spPr>
          <a:xfrm>
            <a:off x="2451100" y="228600"/>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4" name="TextBox 3">
            <a:extLst>
              <a:ext uri="{FF2B5EF4-FFF2-40B4-BE49-F238E27FC236}">
                <a16:creationId xmlns:a16="http://schemas.microsoft.com/office/drawing/2014/main" id="{CBD6BA1C-40D6-E446-A616-7AEC730EF316}"/>
              </a:ext>
            </a:extLst>
          </p:cNvPr>
          <p:cNvSpPr txBox="1"/>
          <p:nvPr userDrawn="1"/>
        </p:nvSpPr>
        <p:spPr>
          <a:xfrm>
            <a:off x="11087100" y="698500"/>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5" name="TextBox 4">
            <a:extLst>
              <a:ext uri="{FF2B5EF4-FFF2-40B4-BE49-F238E27FC236}">
                <a16:creationId xmlns:a16="http://schemas.microsoft.com/office/drawing/2014/main" id="{A5F5BF0C-A5A7-CF45-B326-B67DC229E2F7}"/>
              </a:ext>
            </a:extLst>
          </p:cNvPr>
          <p:cNvSpPr txBox="1"/>
          <p:nvPr userDrawn="1"/>
        </p:nvSpPr>
        <p:spPr>
          <a:xfrm>
            <a:off x="8204200" y="431800"/>
            <a:ext cx="0" cy="0"/>
          </a:xfrm>
          <a:prstGeom prst="rect">
            <a:avLst/>
          </a:prstGeom>
          <a:noFill/>
        </p:spPr>
        <p:txBody>
          <a:bodyPr wrap="none" lIns="0" tIns="0" rIns="0" bIns="0" rtlCol="0">
            <a:noAutofit/>
          </a:bodyPr>
          <a:lstStyle/>
          <a:p>
            <a:pPr algn="l"/>
            <a:endParaRPr lang="en-US" sz="1200">
              <a:solidFill>
                <a:schemeClr val="tx2"/>
              </a:solidFill>
            </a:endParaRPr>
          </a:p>
        </p:txBody>
      </p:sp>
    </p:spTree>
    <p:extLst>
      <p:ext uri="{BB962C8B-B14F-4D97-AF65-F5344CB8AC3E}">
        <p14:creationId xmlns:p14="http://schemas.microsoft.com/office/powerpoint/2010/main" val="40222469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292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id="{F2966852-58B6-B649-819B-039C5C71167D}"/>
              </a:ext>
            </a:extLst>
          </p:cNvPr>
          <p:cNvSpPr txBox="1"/>
          <p:nvPr/>
        </p:nvSpPr>
        <p:spPr>
          <a:xfrm>
            <a:off x="2454442" y="2983832"/>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22" name="TextBox 21">
            <a:extLst>
              <a:ext uri="{FF2B5EF4-FFF2-40B4-BE49-F238E27FC236}">
                <a16:creationId xmlns:a16="http://schemas.microsoft.com/office/drawing/2014/main" id="{EBD68600-D377-0043-B364-5B211374D95B}"/>
              </a:ext>
            </a:extLst>
          </p:cNvPr>
          <p:cNvSpPr txBox="1"/>
          <p:nvPr/>
        </p:nvSpPr>
        <p:spPr>
          <a:xfrm>
            <a:off x="2454442" y="3070459"/>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23" name="TextBox 22">
            <a:extLst>
              <a:ext uri="{FF2B5EF4-FFF2-40B4-BE49-F238E27FC236}">
                <a16:creationId xmlns:a16="http://schemas.microsoft.com/office/drawing/2014/main" id="{C1D0776D-710E-384C-BA98-543A04B6B13D}"/>
              </a:ext>
            </a:extLst>
          </p:cNvPr>
          <p:cNvSpPr txBox="1"/>
          <p:nvPr/>
        </p:nvSpPr>
        <p:spPr>
          <a:xfrm>
            <a:off x="2897204" y="3031958"/>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24" name="TextBox 23">
            <a:extLst>
              <a:ext uri="{FF2B5EF4-FFF2-40B4-BE49-F238E27FC236}">
                <a16:creationId xmlns:a16="http://schemas.microsoft.com/office/drawing/2014/main" id="{87D384C4-5185-644B-80D8-1E7243BC7E58}"/>
              </a:ext>
            </a:extLst>
          </p:cNvPr>
          <p:cNvSpPr txBox="1"/>
          <p:nvPr/>
        </p:nvSpPr>
        <p:spPr>
          <a:xfrm>
            <a:off x="3051208" y="3003082"/>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25" name="TextBox 24">
            <a:extLst>
              <a:ext uri="{FF2B5EF4-FFF2-40B4-BE49-F238E27FC236}">
                <a16:creationId xmlns:a16="http://schemas.microsoft.com/office/drawing/2014/main" id="{DCCBC664-4DCE-8845-B646-922F1513CFC2}"/>
              </a:ext>
            </a:extLst>
          </p:cNvPr>
          <p:cNvSpPr txBox="1"/>
          <p:nvPr/>
        </p:nvSpPr>
        <p:spPr>
          <a:xfrm>
            <a:off x="2752825" y="3243714"/>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2" name="TextBox 1">
            <a:extLst>
              <a:ext uri="{FF2B5EF4-FFF2-40B4-BE49-F238E27FC236}">
                <a16:creationId xmlns:a16="http://schemas.microsoft.com/office/drawing/2014/main" id="{F6FBA2A3-D307-6147-A3E2-9594050BC8A1}"/>
              </a:ext>
            </a:extLst>
          </p:cNvPr>
          <p:cNvSpPr txBox="1"/>
          <p:nvPr/>
        </p:nvSpPr>
        <p:spPr>
          <a:xfrm>
            <a:off x="2365513" y="3409122"/>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3" name="TextBox 2">
            <a:extLst>
              <a:ext uri="{FF2B5EF4-FFF2-40B4-BE49-F238E27FC236}">
                <a16:creationId xmlns:a16="http://schemas.microsoft.com/office/drawing/2014/main" id="{F206D9C1-7D05-BF49-A5B0-6A2A3AE5F12C}"/>
              </a:ext>
            </a:extLst>
          </p:cNvPr>
          <p:cNvSpPr txBox="1"/>
          <p:nvPr/>
        </p:nvSpPr>
        <p:spPr>
          <a:xfrm>
            <a:off x="3717235" y="4144617"/>
            <a:ext cx="0" cy="0"/>
          </a:xfrm>
          <a:prstGeom prst="rect">
            <a:avLst/>
          </a:prstGeom>
          <a:noFill/>
        </p:spPr>
        <p:txBody>
          <a:bodyPr wrap="none" lIns="0" tIns="0" rIns="0" bIns="0" rtlCol="0">
            <a:noAutofit/>
          </a:bodyPr>
          <a:lstStyle/>
          <a:p>
            <a:pPr algn="l"/>
            <a:endParaRPr lang="en-US" sz="1200">
              <a:solidFill>
                <a:schemeClr val="tx2"/>
              </a:solidFill>
            </a:endParaRPr>
          </a:p>
        </p:txBody>
      </p:sp>
      <p:pic>
        <p:nvPicPr>
          <p:cNvPr id="8" name="Picture 7" descr="A picture containing plant, flower&#10;&#10;Description automatically generated">
            <a:extLst>
              <a:ext uri="{FF2B5EF4-FFF2-40B4-BE49-F238E27FC236}">
                <a16:creationId xmlns:a16="http://schemas.microsoft.com/office/drawing/2014/main" id="{A580D6EF-E9F8-3345-9DD6-F4A27DFCA1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181" y="804102"/>
            <a:ext cx="12192000" cy="6316719"/>
          </a:xfrm>
          <a:prstGeom prst="rect">
            <a:avLst/>
          </a:prstGeom>
        </p:spPr>
      </p:pic>
      <p:pic>
        <p:nvPicPr>
          <p:cNvPr id="13" name="Picture 12">
            <a:extLst>
              <a:ext uri="{FF2B5EF4-FFF2-40B4-BE49-F238E27FC236}">
                <a16:creationId xmlns:a16="http://schemas.microsoft.com/office/drawing/2014/main" id="{F153C795-0DF0-4FF4-B151-C58596BD5131}"/>
              </a:ext>
            </a:extLst>
          </p:cNvPr>
          <p:cNvPicPr>
            <a:picLocks noChangeAspect="1"/>
          </p:cNvPicPr>
          <p:nvPr/>
        </p:nvPicPr>
        <p:blipFill>
          <a:blip r:embed="rId4"/>
          <a:stretch>
            <a:fillRect/>
          </a:stretch>
        </p:blipFill>
        <p:spPr>
          <a:xfrm>
            <a:off x="509964" y="1340499"/>
            <a:ext cx="3519038" cy="1064315"/>
          </a:xfrm>
          <a:prstGeom prst="rect">
            <a:avLst/>
          </a:prstGeom>
        </p:spPr>
      </p:pic>
      <p:sp>
        <p:nvSpPr>
          <p:cNvPr id="10" name="Title 1">
            <a:extLst>
              <a:ext uri="{FF2B5EF4-FFF2-40B4-BE49-F238E27FC236}">
                <a16:creationId xmlns:a16="http://schemas.microsoft.com/office/drawing/2014/main" id="{2A54F4E7-F314-F64E-8752-DB21BD0B962D}"/>
              </a:ext>
            </a:extLst>
          </p:cNvPr>
          <p:cNvSpPr txBox="1">
            <a:spLocks/>
          </p:cNvSpPr>
          <p:nvPr/>
        </p:nvSpPr>
        <p:spPr>
          <a:xfrm>
            <a:off x="317460" y="2745852"/>
            <a:ext cx="6426612" cy="1366295"/>
          </a:xfrm>
          <a:prstGeom prst="rect">
            <a:avLst/>
          </a:prstGeom>
        </p:spPr>
        <p:txBody>
          <a:bodyPr vert="horz" lIns="0" tIns="0" rIns="0" bIns="0" rtlCol="0" anchor="b" anchorCtr="0">
            <a:noAutofit/>
          </a:bodyPr>
          <a:lstStyle>
            <a:lvl1pPr algn="l" defTabSz="914400" rtl="0" eaLnBrk="1" latinLnBrk="0" hangingPunct="1">
              <a:lnSpc>
                <a:spcPct val="90000"/>
              </a:lnSpc>
              <a:spcBef>
                <a:spcPct val="0"/>
              </a:spcBef>
              <a:buNone/>
              <a:defRPr sz="6500" kern="1200">
                <a:solidFill>
                  <a:schemeClr val="accent4"/>
                </a:solidFill>
                <a:latin typeface="+mj-lt"/>
                <a:ea typeface="+mj-ea"/>
                <a:cs typeface="+mj-cs"/>
              </a:defRPr>
            </a:lvl1pPr>
          </a:lstStyle>
          <a:p>
            <a:r>
              <a:rPr lang="en-US" sz="4400" b="1" baseline="0" dirty="0">
                <a:solidFill>
                  <a:schemeClr val="bg1"/>
                </a:solidFill>
                <a:latin typeface="Source Sans Pro" panose="020B0503030403020204" pitchFamily="34" charset="0"/>
              </a:rPr>
              <a:t>Getting all children to read well, quickly. </a:t>
            </a:r>
          </a:p>
        </p:txBody>
      </p:sp>
      <p:pic>
        <p:nvPicPr>
          <p:cNvPr id="5" name="Picture 4">
            <a:extLst>
              <a:ext uri="{FF2B5EF4-FFF2-40B4-BE49-F238E27FC236}">
                <a16:creationId xmlns:a16="http://schemas.microsoft.com/office/drawing/2014/main" id="{3A5F6D8A-ECC0-02CE-0157-B0A443763EC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5375920" y="4037401"/>
            <a:ext cx="2448316" cy="2092816"/>
          </a:xfrm>
          <a:prstGeom prst="rect">
            <a:avLst/>
          </a:prstGeom>
        </p:spPr>
      </p:pic>
    </p:spTree>
    <p:extLst>
      <p:ext uri="{BB962C8B-B14F-4D97-AF65-F5344CB8AC3E}">
        <p14:creationId xmlns:p14="http://schemas.microsoft.com/office/powerpoint/2010/main" val="10763726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1456961" y="1209481"/>
            <a:ext cx="10268352" cy="556235"/>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What are we going to cover?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7084" y="5232073"/>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10056440" y="4698190"/>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1456961" y="1988840"/>
            <a:ext cx="8815503" cy="3736472"/>
          </a:xfrm>
          <a:prstGeom prst="rect">
            <a:avLst/>
          </a:prstGeom>
        </p:spPr>
        <p:txBody>
          <a:bodyPr wrap="square" lIns="91440" tIns="45720" rIns="91440" bIns="45720" anchor="t">
            <a:spAutoFit/>
          </a:bodyPr>
          <a:lstStyle/>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What is Phonics? </a:t>
            </a:r>
          </a:p>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What is Essential Letters and Sounds?</a:t>
            </a:r>
          </a:p>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How we teach phonics</a:t>
            </a:r>
          </a:p>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Getting children ready to read</a:t>
            </a:r>
          </a:p>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Supporting your child with reading at home</a:t>
            </a:r>
          </a:p>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Pronouncing pure sounds</a:t>
            </a:r>
          </a:p>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Using the letter formations and spelling sequence to support writing at home</a:t>
            </a:r>
            <a:endParaRPr lang="en-US" sz="2000"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088215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4452" y="1192703"/>
            <a:ext cx="11211409" cy="628735"/>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What is phonics?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4452" y="5229200"/>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05617" y="4695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1441128" y="2030853"/>
            <a:ext cx="9335392" cy="2769989"/>
          </a:xfrm>
          <a:prstGeom prst="rect">
            <a:avLst/>
          </a:prstGeom>
        </p:spPr>
        <p:txBody>
          <a:bodyPr wrap="square" lIns="91440" tIns="45720" rIns="91440" bIns="45720" anchor="t">
            <a:spAutoFit/>
          </a:bodyPr>
          <a:lstStyle/>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A method of teaching beginners to read and pronounce words by learning to associate letters or letter groups with the sounds they represent. </a:t>
            </a:r>
          </a:p>
          <a:p>
            <a:pPr>
              <a:lnSpc>
                <a:spcPct val="150000"/>
              </a:lnSpc>
            </a:pPr>
            <a:endParaRPr lang="en-GB" sz="2000"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There are 44 main sounds in the English Language. Each sound is represented by a grapheme (the written representation of a sound). </a:t>
            </a:r>
          </a:p>
          <a:p>
            <a:endParaRPr lang="en-GB" sz="2400" dirty="0">
              <a:cs typeface="Calibri"/>
            </a:endParaRPr>
          </a:p>
        </p:txBody>
      </p:sp>
    </p:spTree>
    <p:extLst>
      <p:ext uri="{BB962C8B-B14F-4D97-AF65-F5344CB8AC3E}">
        <p14:creationId xmlns:p14="http://schemas.microsoft.com/office/powerpoint/2010/main" val="483405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79376" y="1207274"/>
            <a:ext cx="11233248" cy="72008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What is phonics?</a:t>
            </a:r>
            <a:r>
              <a:rPr lang="en-GB" sz="3500" b="1" dirty="0">
                <a:solidFill>
                  <a:srgbClr val="82368C"/>
                </a:solidFill>
                <a:effectLst/>
              </a:rPr>
              <a:t>  </a:t>
            </a:r>
            <a:endParaRPr lang="en-GB" sz="1600" dirty="0">
              <a:solidFill>
                <a:srgbClr val="3E3F3E"/>
              </a:solidFill>
            </a:endParaRPr>
          </a:p>
        </p:txBody>
      </p:sp>
      <p:sp>
        <p:nvSpPr>
          <p:cNvPr id="7" name="Rectangle 6">
            <a:extLst>
              <a:ext uri="{FF2B5EF4-FFF2-40B4-BE49-F238E27FC236}">
                <a16:creationId xmlns:a16="http://schemas.microsoft.com/office/drawing/2014/main" id="{62BEE2E2-F170-4E43-BFD6-0D9397107AD3}"/>
              </a:ext>
            </a:extLst>
          </p:cNvPr>
          <p:cNvSpPr/>
          <p:nvPr/>
        </p:nvSpPr>
        <p:spPr>
          <a:xfrm>
            <a:off x="1415480" y="1844824"/>
            <a:ext cx="9361040" cy="4198137"/>
          </a:xfrm>
          <a:prstGeom prst="rect">
            <a:avLst/>
          </a:prstGeom>
        </p:spPr>
        <p:txBody>
          <a:bodyPr wrap="square" lIns="91440" tIns="45720" rIns="91440" bIns="45720" anchor="t">
            <a:spAutoFit/>
          </a:bodyPr>
          <a:lstStyle/>
          <a:p>
            <a:pPr>
              <a:lnSpc>
                <a:spcPct val="150000"/>
              </a:lnSpc>
            </a:pPr>
            <a:r>
              <a:rPr lang="en-GB" sz="2000" b="1" dirty="0">
                <a:latin typeface="Open Sans" panose="020B0606030504020204" pitchFamily="34" charset="0"/>
                <a:ea typeface="Open Sans" panose="020B0606030504020204" pitchFamily="34" charset="0"/>
                <a:cs typeface="Open Sans" panose="020B0606030504020204" pitchFamily="34" charset="0"/>
              </a:rPr>
              <a:t>Phoneme</a:t>
            </a:r>
            <a:r>
              <a:rPr lang="en-GB" sz="2000" dirty="0">
                <a:latin typeface="Open Sans" panose="020B0606030504020204" pitchFamily="34" charset="0"/>
                <a:ea typeface="Open Sans" panose="020B0606030504020204" pitchFamily="34" charset="0"/>
                <a:cs typeface="Open Sans" panose="020B0606030504020204" pitchFamily="34" charset="0"/>
              </a:rPr>
              <a:t>: the smallest single identifiable sound in a word. </a:t>
            </a: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For example, in the word 'cat' there are three phonemes c/a/t.</a:t>
            </a:r>
          </a:p>
          <a:p>
            <a:pPr>
              <a:lnSpc>
                <a:spcPct val="150000"/>
              </a:lnSpc>
            </a:pPr>
            <a:r>
              <a:rPr lang="en-GB" sz="2000" b="1" dirty="0">
                <a:latin typeface="Open Sans" panose="020B0606030504020204" pitchFamily="34" charset="0"/>
                <a:ea typeface="Open Sans" panose="020B0606030504020204" pitchFamily="34" charset="0"/>
                <a:cs typeface="Open Sans" panose="020B0606030504020204" pitchFamily="34" charset="0"/>
              </a:rPr>
              <a:t>Grapheme: </a:t>
            </a:r>
            <a:r>
              <a:rPr lang="en-GB" sz="2000" dirty="0">
                <a:latin typeface="Open Sans" panose="020B0606030504020204" pitchFamily="34" charset="0"/>
                <a:ea typeface="Open Sans" panose="020B0606030504020204" pitchFamily="34" charset="0"/>
                <a:cs typeface="Open Sans" panose="020B0606030504020204" pitchFamily="34" charset="0"/>
              </a:rPr>
              <a:t>the written representation of a sound. </a:t>
            </a:r>
          </a:p>
          <a:p>
            <a:pPr>
              <a:lnSpc>
                <a:spcPct val="150000"/>
              </a:lnSpc>
            </a:pPr>
            <a:r>
              <a:rPr lang="en-GB" sz="2000" b="1" dirty="0">
                <a:latin typeface="Open Sans" panose="020B0606030504020204" pitchFamily="34" charset="0"/>
                <a:ea typeface="Open Sans" panose="020B0606030504020204" pitchFamily="34" charset="0"/>
                <a:cs typeface="Open Sans" panose="020B0606030504020204" pitchFamily="34" charset="0"/>
              </a:rPr>
              <a:t>Digraph:</a:t>
            </a:r>
            <a:r>
              <a:rPr lang="en-GB" sz="2000" dirty="0">
                <a:latin typeface="Open Sans" panose="020B0606030504020204" pitchFamily="34" charset="0"/>
                <a:ea typeface="Open Sans" panose="020B0606030504020204" pitchFamily="34" charset="0"/>
                <a:cs typeface="Open Sans" panose="020B0606030504020204" pitchFamily="34" charset="0"/>
              </a:rPr>
              <a:t> two letters making one sound. For example, /sh/ in the word '</a:t>
            </a:r>
            <a:r>
              <a:rPr lang="en-GB" sz="2000" b="1" dirty="0">
                <a:solidFill>
                  <a:srgbClr val="82368C"/>
                </a:solidFill>
                <a:latin typeface="Open Sans" panose="020B0606030504020204" pitchFamily="34" charset="0"/>
                <a:ea typeface="Open Sans" panose="020B0606030504020204" pitchFamily="34" charset="0"/>
                <a:cs typeface="Open Sans" panose="020B0606030504020204" pitchFamily="34" charset="0"/>
              </a:rPr>
              <a:t>sh</a:t>
            </a:r>
            <a:r>
              <a:rPr lang="en-GB" sz="2000" dirty="0">
                <a:latin typeface="Open Sans" panose="020B0606030504020204" pitchFamily="34" charset="0"/>
                <a:ea typeface="Open Sans" panose="020B0606030504020204" pitchFamily="34" charset="0"/>
                <a:cs typeface="Open Sans" panose="020B0606030504020204" pitchFamily="34" charset="0"/>
              </a:rPr>
              <a:t>op'. </a:t>
            </a:r>
          </a:p>
          <a:p>
            <a:pPr>
              <a:lnSpc>
                <a:spcPct val="150000"/>
              </a:lnSpc>
            </a:pPr>
            <a:r>
              <a:rPr lang="en-GB" sz="2000" b="1" dirty="0">
                <a:latin typeface="Open Sans" panose="020B0606030504020204" pitchFamily="34" charset="0"/>
                <a:ea typeface="Open Sans" panose="020B0606030504020204" pitchFamily="34" charset="0"/>
                <a:cs typeface="Open Sans" panose="020B0606030504020204" pitchFamily="34" charset="0"/>
              </a:rPr>
              <a:t>Trigraph:</a:t>
            </a:r>
            <a:r>
              <a:rPr lang="en-GB" sz="2000" dirty="0">
                <a:latin typeface="Open Sans" panose="020B0606030504020204" pitchFamily="34" charset="0"/>
                <a:ea typeface="Open Sans" panose="020B0606030504020204" pitchFamily="34" charset="0"/>
                <a:cs typeface="Open Sans" panose="020B0606030504020204" pitchFamily="34" charset="0"/>
              </a:rPr>
              <a:t> three letters making one sound. For example, /igh/ in the word 'n</a:t>
            </a:r>
            <a:r>
              <a:rPr lang="en-GB" sz="2000" b="1" dirty="0">
                <a:solidFill>
                  <a:srgbClr val="82368C"/>
                </a:solidFill>
                <a:latin typeface="Open Sans" panose="020B0606030504020204" pitchFamily="34" charset="0"/>
                <a:ea typeface="Open Sans" panose="020B0606030504020204" pitchFamily="34" charset="0"/>
                <a:cs typeface="Open Sans" panose="020B0606030504020204" pitchFamily="34" charset="0"/>
              </a:rPr>
              <a:t>igh</a:t>
            </a:r>
            <a:r>
              <a:rPr lang="en-GB" sz="2000" dirty="0">
                <a:latin typeface="Open Sans" panose="020B0606030504020204" pitchFamily="34" charset="0"/>
                <a:ea typeface="Open Sans" panose="020B0606030504020204" pitchFamily="34" charset="0"/>
                <a:cs typeface="Open Sans" panose="020B0606030504020204" pitchFamily="34" charset="0"/>
              </a:rPr>
              <a:t>t'.</a:t>
            </a:r>
          </a:p>
          <a:p>
            <a:pPr>
              <a:lnSpc>
                <a:spcPct val="150000"/>
              </a:lnSpc>
            </a:pPr>
            <a:r>
              <a:rPr lang="en-GB" sz="2000" b="1" dirty="0">
                <a:latin typeface="Open Sans" panose="020B0606030504020204" pitchFamily="34" charset="0"/>
                <a:ea typeface="Open Sans" panose="020B0606030504020204" pitchFamily="34" charset="0"/>
                <a:cs typeface="Open Sans" panose="020B0606030504020204" pitchFamily="34" charset="0"/>
              </a:rPr>
              <a:t>Split digraph</a:t>
            </a:r>
            <a:r>
              <a:rPr lang="en-GB" sz="2000" dirty="0">
                <a:latin typeface="Open Sans" panose="020B0606030504020204" pitchFamily="34" charset="0"/>
                <a:ea typeface="Open Sans" panose="020B0606030504020204" pitchFamily="34" charset="0"/>
                <a:cs typeface="Open Sans" panose="020B0606030504020204" pitchFamily="34" charset="0"/>
              </a:rPr>
              <a:t>: two vowel letters split but are split by one or more consonants. For example, /a-e/ in the word 'c</a:t>
            </a:r>
            <a:r>
              <a:rPr lang="en-GB" sz="2000" b="1" dirty="0">
                <a:solidFill>
                  <a:srgbClr val="82368C"/>
                </a:solidFill>
                <a:latin typeface="Open Sans" panose="020B0606030504020204" pitchFamily="34" charset="0"/>
                <a:ea typeface="Open Sans" panose="020B0606030504020204" pitchFamily="34" charset="0"/>
                <a:cs typeface="Open Sans" panose="020B0606030504020204" pitchFamily="34" charset="0"/>
              </a:rPr>
              <a:t>a</a:t>
            </a:r>
            <a:r>
              <a:rPr lang="en-GB" sz="2000" dirty="0">
                <a:latin typeface="Open Sans" panose="020B0606030504020204" pitchFamily="34" charset="0"/>
                <a:ea typeface="Open Sans" panose="020B0606030504020204" pitchFamily="34" charset="0"/>
                <a:cs typeface="Open Sans" panose="020B0606030504020204" pitchFamily="34" charset="0"/>
              </a:rPr>
              <a:t>k</a:t>
            </a:r>
            <a:r>
              <a:rPr lang="en-GB" sz="2000" b="1" dirty="0">
                <a:solidFill>
                  <a:srgbClr val="82368C"/>
                </a:solidFill>
                <a:latin typeface="Open Sans" panose="020B0606030504020204" pitchFamily="34" charset="0"/>
                <a:ea typeface="Open Sans" panose="020B0606030504020204" pitchFamily="34" charset="0"/>
                <a:cs typeface="Open Sans" panose="020B0606030504020204" pitchFamily="34" charset="0"/>
              </a:rPr>
              <a:t>e</a:t>
            </a:r>
            <a:r>
              <a:rPr lang="en-GB" sz="2000" dirty="0">
                <a:latin typeface="Open Sans" panose="020B0606030504020204" pitchFamily="34" charset="0"/>
                <a:ea typeface="Open Sans" panose="020B0606030504020204" pitchFamily="34" charset="0"/>
                <a:cs typeface="Open Sans" panose="020B0606030504020204" pitchFamily="34" charset="0"/>
              </a:rPr>
              <a:t>'.</a:t>
            </a:r>
          </a:p>
        </p:txBody>
      </p:sp>
    </p:spTree>
    <p:extLst>
      <p:ext uri="{BB962C8B-B14F-4D97-AF65-F5344CB8AC3E}">
        <p14:creationId xmlns:p14="http://schemas.microsoft.com/office/powerpoint/2010/main" val="1919347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02607" y="1183362"/>
            <a:ext cx="11210017" cy="557552"/>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What is ELS?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137" y="5241908"/>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05910" y="4708025"/>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1443946" y="2046320"/>
            <a:ext cx="9332574" cy="2677656"/>
          </a:xfrm>
          <a:prstGeom prst="rect">
            <a:avLst/>
          </a:prstGeom>
        </p:spPr>
        <p:txBody>
          <a:bodyPr wrap="square">
            <a:spAutoFit/>
          </a:bodyPr>
          <a:lstStyle/>
          <a:p>
            <a:pPr>
              <a:lnSpc>
                <a:spcPct val="150000"/>
              </a:lnSpc>
            </a:pPr>
            <a:r>
              <a:rPr lang="en-US" sz="2000" dirty="0">
                <a:latin typeface="Open Sans" panose="020B0606030504020204" pitchFamily="34" charset="0"/>
                <a:ea typeface="Open Sans" panose="020B0606030504020204" pitchFamily="34" charset="0"/>
                <a:cs typeface="Open Sans" panose="020B0606030504020204" pitchFamily="34" charset="0"/>
              </a:rPr>
              <a:t>Essential Letters and Sounds (ELS) is our chosen phonics programme</a:t>
            </a:r>
          </a:p>
          <a:p>
            <a:pPr>
              <a:lnSpc>
                <a:spcPct val="150000"/>
              </a:lnSpc>
            </a:pPr>
            <a:endParaRPr lang="en-US" sz="2000"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US" sz="2000" dirty="0">
                <a:latin typeface="Open Sans" panose="020B0606030504020204" pitchFamily="34" charset="0"/>
                <a:ea typeface="Open Sans" panose="020B0606030504020204" pitchFamily="34" charset="0"/>
                <a:cs typeface="Open Sans" panose="020B0606030504020204" pitchFamily="34" charset="0"/>
              </a:rPr>
              <a:t>Children will experience the joy of books and language whilst rapidly acquiring the skills they need to become fluent independent readers and writers. </a:t>
            </a:r>
          </a:p>
          <a:p>
            <a:pPr lvl="0"/>
            <a:endParaRPr lang="en-GB" dirty="0">
              <a:solidFill>
                <a:srgbClr val="3E3F3E"/>
              </a:solidFill>
            </a:endParaRPr>
          </a:p>
        </p:txBody>
      </p:sp>
    </p:spTree>
    <p:extLst>
      <p:ext uri="{BB962C8B-B14F-4D97-AF65-F5344CB8AC3E}">
        <p14:creationId xmlns:p14="http://schemas.microsoft.com/office/powerpoint/2010/main" val="38101253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05842" y="1196667"/>
            <a:ext cx="11209722" cy="648072"/>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How do we teach phonics?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137" y="5238885"/>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05615" y="4702861"/>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1430183" y="2067716"/>
            <a:ext cx="9361040" cy="1428148"/>
          </a:xfrm>
          <a:prstGeom prst="rect">
            <a:avLst/>
          </a:prstGeom>
        </p:spPr>
        <p:txBody>
          <a:bodyPr wrap="square" lIns="91440" tIns="45720" rIns="91440" bIns="45720" anchor="t">
            <a:spAutoFit/>
          </a:bodyPr>
          <a:lstStyle/>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We use a simple, consistent approach to  teaching phonics.</a:t>
            </a:r>
          </a:p>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We have mnemonics and rhymes to support learning and recall</a:t>
            </a:r>
          </a:p>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We teach phonics every single day from the first days of Reception</a:t>
            </a:r>
          </a:p>
        </p:txBody>
      </p:sp>
    </p:spTree>
    <p:extLst>
      <p:ext uri="{BB962C8B-B14F-4D97-AF65-F5344CB8AC3E}">
        <p14:creationId xmlns:p14="http://schemas.microsoft.com/office/powerpoint/2010/main" val="251150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5280" y="1197913"/>
            <a:ext cx="11215685" cy="72008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How do we teach phonics?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280" y="5241908"/>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0721" y="4704710"/>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1415480" y="2153290"/>
            <a:ext cx="9361040" cy="2339102"/>
          </a:xfrm>
          <a:prstGeom prst="rect">
            <a:avLst/>
          </a:prstGeom>
        </p:spPr>
        <p:txBody>
          <a:bodyPr wrap="square" lIns="91440" tIns="45720" rIns="91440" bIns="45720" anchor="t">
            <a:spAutoFit/>
          </a:bodyPr>
          <a:lstStyle/>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Phonics throughout the day to review new sounds and graphemes taught </a:t>
            </a:r>
          </a:p>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Lots of opportunities for oral blending: /c/ /oa/ /t/ </a:t>
            </a:r>
          </a:p>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We teach the ‘code’ for reading, alongside teaching vocabulary.</a:t>
            </a:r>
          </a:p>
          <a:p>
            <a:pPr marL="457200" indent="-457200">
              <a:buFont typeface="Arial" panose="020B0604020202020204" pitchFamily="34" charset="0"/>
              <a:buChar char="•"/>
            </a:pPr>
            <a:endParaRPr lang="en-US" sz="2600" dirty="0">
              <a:cs typeface="Calibri"/>
            </a:endParaRPr>
          </a:p>
        </p:txBody>
      </p:sp>
    </p:spTree>
    <p:extLst>
      <p:ext uri="{BB962C8B-B14F-4D97-AF65-F5344CB8AC3E}">
        <p14:creationId xmlns:p14="http://schemas.microsoft.com/office/powerpoint/2010/main" val="2065600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6251" y="1191276"/>
            <a:ext cx="11214725"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How do we teach phonics?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251" y="5233141"/>
            <a:ext cx="1207375" cy="1004962"/>
          </a:xfrm>
          <a:prstGeom prst="rect">
            <a:avLst/>
          </a:prstGeom>
        </p:spPr>
      </p:pic>
      <p:pic>
        <p:nvPicPr>
          <p:cNvPr id="14" name="Picture 13">
            <a:extLst>
              <a:ext uri="{FF2B5EF4-FFF2-40B4-BE49-F238E27FC236}">
                <a16:creationId xmlns:a16="http://schemas.microsoft.com/office/drawing/2014/main" id="{7C37B911-2461-D43B-972A-F6391F2367BD}"/>
              </a:ext>
            </a:extLst>
          </p:cNvPr>
          <p:cNvPicPr>
            <a:picLocks noChangeAspect="1"/>
          </p:cNvPicPr>
          <p:nvPr/>
        </p:nvPicPr>
        <p:blipFill>
          <a:blip r:embed="rId4"/>
          <a:stretch>
            <a:fillRect/>
          </a:stretch>
        </p:blipFill>
        <p:spPr>
          <a:xfrm>
            <a:off x="2727954" y="1998690"/>
            <a:ext cx="6158450" cy="4472455"/>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9910732" y="4699258"/>
            <a:ext cx="1800244" cy="1538845"/>
          </a:xfrm>
          <a:prstGeom prst="rect">
            <a:avLst/>
          </a:prstGeom>
        </p:spPr>
      </p:pic>
      <p:sp>
        <p:nvSpPr>
          <p:cNvPr id="2" name="TextBox 1"/>
          <p:cNvSpPr txBox="1"/>
          <p:nvPr/>
        </p:nvSpPr>
        <p:spPr>
          <a:xfrm>
            <a:off x="496251" y="2420888"/>
            <a:ext cx="2071357" cy="1169551"/>
          </a:xfrm>
          <a:prstGeom prst="rect">
            <a:avLst/>
          </a:prstGeom>
          <a:noFill/>
        </p:spPr>
        <p:txBody>
          <a:bodyPr wrap="square" rtlCol="0">
            <a:spAutoFit/>
          </a:bodyPr>
          <a:lstStyle/>
          <a:p>
            <a:r>
              <a:rPr lang="en-GB" sz="1400" dirty="0" smtClean="0">
                <a:solidFill>
                  <a:schemeClr val="accent4"/>
                </a:solidFill>
                <a:latin typeface="Century Gothic" panose="020B0502020202020204" pitchFamily="34" charset="0"/>
              </a:rPr>
              <a:t>When teaching a new sound, we put the word into context and hear the sound in words.</a:t>
            </a:r>
            <a:endParaRPr lang="en-GB" sz="1400" dirty="0">
              <a:solidFill>
                <a:schemeClr val="accent4"/>
              </a:solidFill>
              <a:latin typeface="Century Gothic" panose="020B0502020202020204" pitchFamily="34" charset="0"/>
            </a:endParaRPr>
          </a:p>
        </p:txBody>
      </p:sp>
    </p:spTree>
    <p:extLst>
      <p:ext uri="{BB962C8B-B14F-4D97-AF65-F5344CB8AC3E}">
        <p14:creationId xmlns:p14="http://schemas.microsoft.com/office/powerpoint/2010/main" val="268519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843" y="5229200"/>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0427" y="4707015"/>
            <a:ext cx="1800244" cy="1538845"/>
          </a:xfrm>
          <a:prstGeom prst="rect">
            <a:avLst/>
          </a:prstGeom>
        </p:spPr>
      </p:pic>
      <p:pic>
        <p:nvPicPr>
          <p:cNvPr id="9" name="Picture 8">
            <a:extLst>
              <a:ext uri="{FF2B5EF4-FFF2-40B4-BE49-F238E27FC236}">
                <a16:creationId xmlns:a16="http://schemas.microsoft.com/office/drawing/2014/main" id="{43B9D468-9C4F-0327-413E-7022FA220DA2}"/>
              </a:ext>
            </a:extLst>
          </p:cNvPr>
          <p:cNvPicPr>
            <a:picLocks noChangeAspect="1"/>
          </p:cNvPicPr>
          <p:nvPr/>
        </p:nvPicPr>
        <p:blipFill>
          <a:blip r:embed="rId5"/>
          <a:stretch>
            <a:fillRect/>
          </a:stretch>
        </p:blipFill>
        <p:spPr>
          <a:xfrm>
            <a:off x="1177670" y="2153505"/>
            <a:ext cx="4756739" cy="2497108"/>
          </a:xfrm>
          <a:prstGeom prst="rect">
            <a:avLst/>
          </a:prstGeom>
          <a:ln>
            <a:solidFill>
              <a:schemeClr val="bg1">
                <a:lumMod val="75000"/>
              </a:schemeClr>
            </a:solidFill>
          </a:ln>
        </p:spPr>
      </p:pic>
      <p:pic>
        <p:nvPicPr>
          <p:cNvPr id="11" name="Picture 10">
            <a:extLst>
              <a:ext uri="{FF2B5EF4-FFF2-40B4-BE49-F238E27FC236}">
                <a16:creationId xmlns:a16="http://schemas.microsoft.com/office/drawing/2014/main" id="{1728CDB1-7A88-EAAA-CCDC-12ABA8A34381}"/>
              </a:ext>
            </a:extLst>
          </p:cNvPr>
          <p:cNvPicPr>
            <a:picLocks noChangeAspect="1"/>
          </p:cNvPicPr>
          <p:nvPr/>
        </p:nvPicPr>
        <p:blipFill>
          <a:blip r:embed="rId6"/>
          <a:stretch>
            <a:fillRect/>
          </a:stretch>
        </p:blipFill>
        <p:spPr>
          <a:xfrm>
            <a:off x="6257593" y="2166365"/>
            <a:ext cx="4411631" cy="2497108"/>
          </a:xfrm>
          <a:prstGeom prst="rect">
            <a:avLst/>
          </a:prstGeom>
          <a:ln>
            <a:solidFill>
              <a:schemeClr val="bg1">
                <a:lumMod val="75000"/>
              </a:schemeClr>
            </a:solidFill>
          </a:ln>
        </p:spPr>
      </p:pic>
      <p:sp>
        <p:nvSpPr>
          <p:cNvPr id="6" name="Text Placeholder 2">
            <a:extLst>
              <a:ext uri="{FF2B5EF4-FFF2-40B4-BE49-F238E27FC236}">
                <a16:creationId xmlns:a16="http://schemas.microsoft.com/office/drawing/2014/main" id="{C22239B4-484E-C090-1603-0DFCBB82F6F9}"/>
              </a:ext>
            </a:extLst>
          </p:cNvPr>
          <p:cNvSpPr txBox="1">
            <a:spLocks/>
          </p:cNvSpPr>
          <p:nvPr/>
        </p:nvSpPr>
        <p:spPr>
          <a:xfrm>
            <a:off x="495843" y="1188663"/>
            <a:ext cx="11214828"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How do we teach phonics?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sp>
        <p:nvSpPr>
          <p:cNvPr id="7" name="TextBox 6"/>
          <p:cNvSpPr txBox="1"/>
          <p:nvPr/>
        </p:nvSpPr>
        <p:spPr>
          <a:xfrm>
            <a:off x="2694452" y="4891661"/>
            <a:ext cx="6137852" cy="1384995"/>
          </a:xfrm>
          <a:prstGeom prst="rect">
            <a:avLst/>
          </a:prstGeom>
          <a:noFill/>
        </p:spPr>
        <p:txBody>
          <a:bodyPr wrap="square" rtlCol="0">
            <a:spAutoFit/>
          </a:bodyPr>
          <a:lstStyle/>
          <a:p>
            <a:r>
              <a:rPr lang="en-GB" sz="1400" dirty="0" smtClean="0">
                <a:solidFill>
                  <a:schemeClr val="accent4"/>
                </a:solidFill>
                <a:latin typeface="Century Gothic" panose="020B0502020202020204" pitchFamily="34" charset="0"/>
              </a:rPr>
              <a:t>Once the new sound has been taught, children are taught how to read words with the sound in.</a:t>
            </a:r>
          </a:p>
          <a:p>
            <a:r>
              <a:rPr lang="en-GB" sz="1400" dirty="0" smtClean="0">
                <a:solidFill>
                  <a:schemeClr val="accent4"/>
                </a:solidFill>
                <a:latin typeface="Century Gothic" panose="020B0502020202020204" pitchFamily="34" charset="0"/>
              </a:rPr>
              <a:t>“Sound talk, read the word”</a:t>
            </a:r>
          </a:p>
          <a:p>
            <a:r>
              <a:rPr lang="en-GB" sz="1400" dirty="0" smtClean="0">
                <a:solidFill>
                  <a:schemeClr val="accent4"/>
                </a:solidFill>
                <a:latin typeface="Century Gothic" panose="020B0502020202020204" pitchFamily="34" charset="0"/>
              </a:rPr>
              <a:t>This skill is called blending. We split the word up into sounds and put them back together to read the word. </a:t>
            </a:r>
          </a:p>
          <a:p>
            <a:r>
              <a:rPr lang="en-GB" sz="1400" dirty="0" smtClean="0">
                <a:solidFill>
                  <a:schemeClr val="accent4"/>
                </a:solidFill>
                <a:latin typeface="Century Gothic" panose="020B0502020202020204" pitchFamily="34" charset="0"/>
              </a:rPr>
              <a:t>“n-e-t…</a:t>
            </a:r>
            <a:r>
              <a:rPr lang="en-GB" sz="1400" dirty="0" err="1" smtClean="0">
                <a:solidFill>
                  <a:schemeClr val="accent4"/>
                </a:solidFill>
                <a:latin typeface="Century Gothic" panose="020B0502020202020204" pitchFamily="34" charset="0"/>
              </a:rPr>
              <a:t>.net</a:t>
            </a:r>
            <a:r>
              <a:rPr lang="en-GB" sz="1400" dirty="0" smtClean="0">
                <a:solidFill>
                  <a:schemeClr val="accent4"/>
                </a:solidFill>
                <a:latin typeface="Century Gothic" panose="020B0502020202020204" pitchFamily="34" charset="0"/>
              </a:rPr>
              <a:t>”</a:t>
            </a:r>
            <a:endParaRPr lang="en-GB" sz="1400" dirty="0">
              <a:solidFill>
                <a:schemeClr val="accent4"/>
              </a:solidFill>
              <a:latin typeface="Century Gothic" panose="020B0502020202020204" pitchFamily="34" charset="0"/>
            </a:endParaRPr>
          </a:p>
        </p:txBody>
      </p:sp>
    </p:spTree>
    <p:extLst>
      <p:ext uri="{BB962C8B-B14F-4D97-AF65-F5344CB8AC3E}">
        <p14:creationId xmlns:p14="http://schemas.microsoft.com/office/powerpoint/2010/main" val="2311054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9911862" y="4705116"/>
            <a:ext cx="1800244" cy="1538845"/>
          </a:xfrm>
          <a:prstGeom prst="rect">
            <a:avLst/>
          </a:prstGeom>
        </p:spPr>
      </p:pic>
      <p:pic>
        <p:nvPicPr>
          <p:cNvPr id="16" name="Picture 15">
            <a:extLst>
              <a:ext uri="{FF2B5EF4-FFF2-40B4-BE49-F238E27FC236}">
                <a16:creationId xmlns:a16="http://schemas.microsoft.com/office/drawing/2014/main" id="{25E98EC4-DF05-9C6A-1FB7-4B3ECF1005B9}"/>
              </a:ext>
            </a:extLst>
          </p:cNvPr>
          <p:cNvPicPr>
            <a:picLocks noChangeAspect="1"/>
          </p:cNvPicPr>
          <p:nvPr/>
        </p:nvPicPr>
        <p:blipFill>
          <a:blip r:embed="rId4"/>
          <a:stretch>
            <a:fillRect/>
          </a:stretch>
        </p:blipFill>
        <p:spPr>
          <a:xfrm>
            <a:off x="3233936" y="2166032"/>
            <a:ext cx="5724128" cy="3310444"/>
          </a:xfrm>
          <a:prstGeom prst="rect">
            <a:avLst/>
          </a:prstGeom>
          <a:noFill/>
          <a:ln>
            <a:solidFill>
              <a:schemeClr val="bg1">
                <a:lumMod val="75000"/>
              </a:schemeClr>
            </a:solidFill>
          </a:ln>
        </p:spPr>
      </p:pic>
      <p:sp>
        <p:nvSpPr>
          <p:cNvPr id="17" name="Text Placeholder 2">
            <a:extLst>
              <a:ext uri="{FF2B5EF4-FFF2-40B4-BE49-F238E27FC236}">
                <a16:creationId xmlns:a16="http://schemas.microsoft.com/office/drawing/2014/main" id="{7ED4F94F-8C88-8F52-058B-B5A9B87E1EE6}"/>
              </a:ext>
            </a:extLst>
          </p:cNvPr>
          <p:cNvSpPr txBox="1">
            <a:spLocks/>
          </p:cNvSpPr>
          <p:nvPr/>
        </p:nvSpPr>
        <p:spPr>
          <a:xfrm>
            <a:off x="495016" y="1197314"/>
            <a:ext cx="11217090"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How do we teach phonics?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 name="TextBox 5"/>
          <p:cNvSpPr txBox="1"/>
          <p:nvPr/>
        </p:nvSpPr>
        <p:spPr>
          <a:xfrm>
            <a:off x="495016" y="1412776"/>
            <a:ext cx="2465444" cy="4401205"/>
          </a:xfrm>
          <a:prstGeom prst="rect">
            <a:avLst/>
          </a:prstGeom>
          <a:noFill/>
        </p:spPr>
        <p:txBody>
          <a:bodyPr wrap="square" rtlCol="0">
            <a:spAutoFit/>
          </a:bodyPr>
          <a:lstStyle/>
          <a:p>
            <a:r>
              <a:rPr lang="en-GB" sz="1400" dirty="0" smtClean="0">
                <a:solidFill>
                  <a:schemeClr val="accent4"/>
                </a:solidFill>
                <a:latin typeface="Century Gothic" panose="020B0502020202020204" pitchFamily="34" charset="0"/>
              </a:rPr>
              <a:t>We then embed the sound recognition with a caption, phrase or sentence.</a:t>
            </a:r>
          </a:p>
          <a:p>
            <a:r>
              <a:rPr lang="en-GB" sz="1400" dirty="0" smtClean="0">
                <a:solidFill>
                  <a:schemeClr val="accent4"/>
                </a:solidFill>
                <a:latin typeface="Century Gothic" panose="020B0502020202020204" pitchFamily="34" charset="0"/>
              </a:rPr>
              <a:t>In this task, we blend unfamiliar words first.</a:t>
            </a:r>
          </a:p>
          <a:p>
            <a:r>
              <a:rPr lang="en-GB" sz="1400" dirty="0" smtClean="0">
                <a:solidFill>
                  <a:schemeClr val="accent4"/>
                </a:solidFill>
                <a:latin typeface="Century Gothic" panose="020B0502020202020204" pitchFamily="34" charset="0"/>
              </a:rPr>
              <a:t>“Digraph, sound talk, read the word”</a:t>
            </a:r>
          </a:p>
          <a:p>
            <a:r>
              <a:rPr lang="en-GB" sz="1400" dirty="0" smtClean="0">
                <a:solidFill>
                  <a:schemeClr val="accent4"/>
                </a:solidFill>
                <a:latin typeface="Century Gothic" panose="020B0502020202020204" pitchFamily="34" charset="0"/>
              </a:rPr>
              <a:t>ea. S-w-</a:t>
            </a:r>
            <a:r>
              <a:rPr lang="en-GB" sz="1400" dirty="0" err="1" smtClean="0">
                <a:solidFill>
                  <a:schemeClr val="accent4"/>
                </a:solidFill>
                <a:latin typeface="Century Gothic" panose="020B0502020202020204" pitchFamily="34" charset="0"/>
              </a:rPr>
              <a:t>ea</a:t>
            </a:r>
            <a:r>
              <a:rPr lang="en-GB" sz="1400" dirty="0" smtClean="0">
                <a:solidFill>
                  <a:schemeClr val="accent4"/>
                </a:solidFill>
                <a:latin typeface="Century Gothic" panose="020B0502020202020204" pitchFamily="34" charset="0"/>
              </a:rPr>
              <a:t>-t-</a:t>
            </a:r>
            <a:r>
              <a:rPr lang="en-GB" sz="1400" dirty="0" err="1" smtClean="0">
                <a:solidFill>
                  <a:schemeClr val="accent4"/>
                </a:solidFill>
                <a:latin typeface="Century Gothic" panose="020B0502020202020204" pitchFamily="34" charset="0"/>
              </a:rPr>
              <a:t>er</a:t>
            </a:r>
            <a:r>
              <a:rPr lang="en-GB" sz="1400" dirty="0" smtClean="0">
                <a:solidFill>
                  <a:schemeClr val="accent4"/>
                </a:solidFill>
                <a:latin typeface="Century Gothic" panose="020B0502020202020204" pitchFamily="34" charset="0"/>
              </a:rPr>
              <a:t>. </a:t>
            </a:r>
            <a:r>
              <a:rPr lang="en-GB" sz="1400" dirty="0" err="1" smtClean="0">
                <a:solidFill>
                  <a:schemeClr val="accent4"/>
                </a:solidFill>
                <a:latin typeface="Century Gothic" panose="020B0502020202020204" pitchFamily="34" charset="0"/>
              </a:rPr>
              <a:t>Sweather</a:t>
            </a:r>
            <a:endParaRPr lang="en-GB" sz="1400" dirty="0" smtClean="0">
              <a:solidFill>
                <a:schemeClr val="accent4"/>
              </a:solidFill>
              <a:latin typeface="Century Gothic" panose="020B0502020202020204" pitchFamily="34" charset="0"/>
            </a:endParaRPr>
          </a:p>
          <a:p>
            <a:r>
              <a:rPr lang="en-GB" sz="1400" dirty="0" smtClean="0">
                <a:solidFill>
                  <a:schemeClr val="accent4"/>
                </a:solidFill>
                <a:latin typeface="Century Gothic" panose="020B0502020202020204" pitchFamily="34" charset="0"/>
              </a:rPr>
              <a:t>Identify any Harder to read and spell words.</a:t>
            </a:r>
          </a:p>
          <a:p>
            <a:r>
              <a:rPr lang="en-GB" sz="1400" dirty="0" smtClean="0">
                <a:solidFill>
                  <a:schemeClr val="accent4"/>
                </a:solidFill>
                <a:latin typeface="Century Gothic" panose="020B0502020202020204" pitchFamily="34" charset="0"/>
              </a:rPr>
              <a:t>Friend. Said. Was</a:t>
            </a:r>
          </a:p>
          <a:p>
            <a:r>
              <a:rPr lang="en-GB" sz="1400" dirty="0" smtClean="0">
                <a:solidFill>
                  <a:schemeClr val="accent4"/>
                </a:solidFill>
                <a:latin typeface="Century Gothic" panose="020B0502020202020204" pitchFamily="34" charset="0"/>
              </a:rPr>
              <a:t>Children should recognise these.</a:t>
            </a:r>
          </a:p>
          <a:p>
            <a:r>
              <a:rPr lang="en-GB" sz="1400" dirty="0" smtClean="0">
                <a:solidFill>
                  <a:schemeClr val="accent4"/>
                </a:solidFill>
                <a:latin typeface="Century Gothic" panose="020B0502020202020204" pitchFamily="34" charset="0"/>
              </a:rPr>
              <a:t>Then read this sentence three times. </a:t>
            </a:r>
          </a:p>
          <a:p>
            <a:r>
              <a:rPr lang="en-GB" sz="1400" dirty="0" smtClean="0">
                <a:solidFill>
                  <a:schemeClr val="accent4"/>
                </a:solidFill>
                <a:latin typeface="Century Gothic" panose="020B0502020202020204" pitchFamily="34" charset="0"/>
              </a:rPr>
              <a:t>1- Read for accuracy</a:t>
            </a:r>
          </a:p>
          <a:p>
            <a:r>
              <a:rPr lang="en-GB" sz="1400" dirty="0" smtClean="0">
                <a:solidFill>
                  <a:schemeClr val="accent4"/>
                </a:solidFill>
                <a:latin typeface="Century Gothic" panose="020B0502020202020204" pitchFamily="34" charset="0"/>
              </a:rPr>
              <a:t>2- Read for fluency and speed</a:t>
            </a:r>
          </a:p>
          <a:p>
            <a:r>
              <a:rPr lang="en-GB" sz="1400" dirty="0" smtClean="0">
                <a:solidFill>
                  <a:schemeClr val="accent4"/>
                </a:solidFill>
                <a:latin typeface="Century Gothic" panose="020B0502020202020204" pitchFamily="34" charset="0"/>
              </a:rPr>
              <a:t>3- Read with expression.</a:t>
            </a:r>
            <a:endParaRPr lang="en-GB" sz="1400" dirty="0">
              <a:solidFill>
                <a:schemeClr val="accent4"/>
              </a:solidFill>
              <a:latin typeface="Century Gothic" panose="020B0502020202020204" pitchFamily="34" charset="0"/>
            </a:endParaRPr>
          </a:p>
        </p:txBody>
      </p:sp>
    </p:spTree>
    <p:extLst>
      <p:ext uri="{BB962C8B-B14F-4D97-AF65-F5344CB8AC3E}">
        <p14:creationId xmlns:p14="http://schemas.microsoft.com/office/powerpoint/2010/main" val="32839933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6137" y="1202131"/>
            <a:ext cx="11214240" cy="892552"/>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ELS Progression</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137" y="5241908"/>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0133" y="4708025"/>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2068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9" name="Picture 9" descr="Table&#10;&#10;Description automatically generated">
            <a:extLst>
              <a:ext uri="{FF2B5EF4-FFF2-40B4-BE49-F238E27FC236}">
                <a16:creationId xmlns:a16="http://schemas.microsoft.com/office/drawing/2014/main" id="{A37B81C4-3ABF-4C96-84F3-2F5D23AD85DB}"/>
              </a:ext>
            </a:extLst>
          </p:cNvPr>
          <p:cNvPicPr>
            <a:picLocks noChangeAspect="1"/>
          </p:cNvPicPr>
          <p:nvPr/>
        </p:nvPicPr>
        <p:blipFill>
          <a:blip r:embed="rId5"/>
          <a:stretch>
            <a:fillRect/>
          </a:stretch>
        </p:blipFill>
        <p:spPr>
          <a:xfrm>
            <a:off x="2173196" y="2474988"/>
            <a:ext cx="7845608" cy="3021131"/>
          </a:xfrm>
          <a:prstGeom prst="rect">
            <a:avLst/>
          </a:prstGeom>
        </p:spPr>
      </p:pic>
    </p:spTree>
    <p:extLst>
      <p:ext uri="{BB962C8B-B14F-4D97-AF65-F5344CB8AC3E}">
        <p14:creationId xmlns:p14="http://schemas.microsoft.com/office/powerpoint/2010/main" val="23331781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6137" y="1199381"/>
            <a:ext cx="11210352" cy="635001"/>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ELS Progression</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137" y="5242022"/>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06245" y="4701850"/>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2068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6" name="Picture 8" descr="Table&#10;&#10;Description automatically generated">
            <a:extLst>
              <a:ext uri="{FF2B5EF4-FFF2-40B4-BE49-F238E27FC236}">
                <a16:creationId xmlns:a16="http://schemas.microsoft.com/office/drawing/2014/main" id="{EDF3175C-4F2D-40D0-9A02-0E44C582B259}"/>
              </a:ext>
            </a:extLst>
          </p:cNvPr>
          <p:cNvPicPr>
            <a:picLocks noChangeAspect="1"/>
          </p:cNvPicPr>
          <p:nvPr/>
        </p:nvPicPr>
        <p:blipFill>
          <a:blip r:embed="rId5"/>
          <a:stretch>
            <a:fillRect/>
          </a:stretch>
        </p:blipFill>
        <p:spPr>
          <a:xfrm>
            <a:off x="2800949" y="1851398"/>
            <a:ext cx="6590102" cy="4522424"/>
          </a:xfrm>
          <a:prstGeom prst="rect">
            <a:avLst/>
          </a:prstGeom>
        </p:spPr>
      </p:pic>
    </p:spTree>
    <p:extLst>
      <p:ext uri="{BB962C8B-B14F-4D97-AF65-F5344CB8AC3E}">
        <p14:creationId xmlns:p14="http://schemas.microsoft.com/office/powerpoint/2010/main" val="2146265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03512" y="6497598"/>
            <a:ext cx="1661032" cy="230832"/>
          </a:xfrm>
          <a:prstGeom prst="rect">
            <a:avLst/>
          </a:prstGeom>
        </p:spPr>
        <p:txBody>
          <a:bodyPr wrap="none">
            <a:spAutoFit/>
          </a:bodyPr>
          <a:lstStyle/>
          <a:p>
            <a:r>
              <a:rPr lang="en-US" sz="900" dirty="0">
                <a:solidFill>
                  <a:srgbClr val="191C51"/>
                </a:solidFill>
              </a:rPr>
              <a:t>© Oxford University Press 2021</a:t>
            </a:r>
          </a:p>
        </p:txBody>
      </p:sp>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7532" y="1194587"/>
            <a:ext cx="11214573" cy="535122"/>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7533" y="5233505"/>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1862" y="4704110"/>
            <a:ext cx="1800244" cy="153884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1415480" y="2046896"/>
            <a:ext cx="9361040" cy="230832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Only 1 in 3 children are read a bedtime story night</a:t>
            </a:r>
          </a:p>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Reading a bedtime story every night to your child improves their </a:t>
            </a:r>
            <a:r>
              <a:rPr lang="en-GB" sz="2000" dirty="0" smtClean="0">
                <a:latin typeface="Open Sans" panose="020B0606030504020204" pitchFamily="34" charset="0"/>
                <a:ea typeface="Open Sans" panose="020B0606030504020204" pitchFamily="34" charset="0"/>
                <a:cs typeface="Open Sans" panose="020B0606030504020204" pitchFamily="34" charset="0"/>
              </a:rPr>
              <a:t>outcomes</a:t>
            </a:r>
            <a:endParaRPr lang="en-GB" sz="2000" dirty="0">
              <a:latin typeface="Open Sans" panose="020B0606030504020204" pitchFamily="34" charset="0"/>
              <a:ea typeface="Open Sans" panose="020B0606030504020204" pitchFamily="34" charset="0"/>
              <a:cs typeface="Open Sans" panose="020B0606030504020204" pitchFamily="34" charset="0"/>
            </a:endParaRPr>
          </a:p>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If your child views themselves as a ‘good reader’ when they leave Primary School they are more likely to earn a higher salary in their 40s.</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6608306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6406" y="1209101"/>
            <a:ext cx="11221315" cy="57869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406" y="5233505"/>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7477" y="4699622"/>
            <a:ext cx="1800244" cy="153884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1415480" y="2069504"/>
            <a:ext cx="9361040" cy="415498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Children are only reading from books that are entirely decodable</a:t>
            </a:r>
          </a:p>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Your child should be able to read their book confidently</a:t>
            </a:r>
          </a:p>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We only use pure sounds when decoding words (no ‘uh’ after the sound)</a:t>
            </a:r>
          </a:p>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We want them to practise reading their book four times across the week working on these skills:</a:t>
            </a: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	-decoding</a:t>
            </a: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	-fluency</a:t>
            </a: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	-expression</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2826658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7084" y="1209101"/>
            <a:ext cx="11208768" cy="593305"/>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7084" y="5233505"/>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05608" y="4699622"/>
            <a:ext cx="1800244" cy="1538845"/>
          </a:xfrm>
          <a:prstGeom prst="rect">
            <a:avLst/>
          </a:prstGeom>
        </p:spPr>
      </p:pic>
      <p:sp>
        <p:nvSpPr>
          <p:cNvPr id="6" name="TextBox 5">
            <a:extLst>
              <a:ext uri="{FF2B5EF4-FFF2-40B4-BE49-F238E27FC236}">
                <a16:creationId xmlns:a16="http://schemas.microsoft.com/office/drawing/2014/main" id="{50419715-4F25-4AB4-840D-BB85AEDD2465}"/>
              </a:ext>
            </a:extLst>
          </p:cNvPr>
          <p:cNvSpPr txBox="1"/>
          <p:nvPr/>
        </p:nvSpPr>
        <p:spPr>
          <a:xfrm>
            <a:off x="1415480" y="2060848"/>
            <a:ext cx="9361039" cy="3274807"/>
          </a:xfrm>
          <a:prstGeom prst="rect">
            <a:avLst/>
          </a:prstGeom>
          <a:noFill/>
        </p:spPr>
        <p:txBody>
          <a:bodyPr wrap="square" rtlCol="0">
            <a:spAutoFit/>
          </a:bodyPr>
          <a:lstStyle/>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We want children to create a strong orthographic map. This means that they learn sounds spelt by the letters or groups of letters in each word. </a:t>
            </a: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To read fluently, or well, we need a strong orthographic map.</a:t>
            </a:r>
          </a:p>
          <a:p>
            <a:pPr>
              <a:lnSpc>
                <a:spcPct val="150000"/>
              </a:lnSpc>
            </a:pPr>
            <a:endParaRPr lang="en-GB" sz="2000"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To consistently recognise that the &lt;</a:t>
            </a:r>
            <a:r>
              <a:rPr lang="en-GB" sz="2000" dirty="0" err="1">
                <a:latin typeface="Open Sans" panose="020B0606030504020204" pitchFamily="34" charset="0"/>
                <a:ea typeface="Open Sans" panose="020B0606030504020204" pitchFamily="34" charset="0"/>
                <a:cs typeface="Open Sans" panose="020B0606030504020204" pitchFamily="34" charset="0"/>
              </a:rPr>
              <a:t>ea</a:t>
            </a:r>
            <a:r>
              <a:rPr lang="en-GB" sz="2000" dirty="0">
                <a:latin typeface="Open Sans" panose="020B0606030504020204" pitchFamily="34" charset="0"/>
                <a:ea typeface="Open Sans" panose="020B0606030504020204" pitchFamily="34" charset="0"/>
                <a:cs typeface="Open Sans" panose="020B0606030504020204" pitchFamily="34" charset="0"/>
              </a:rPr>
              <a:t>&gt; in bread spells /e/ we need to read it at least 4 times. This means we need to read the word many times to build fluency for reading. </a:t>
            </a:r>
          </a:p>
        </p:txBody>
      </p:sp>
    </p:spTree>
    <p:extLst>
      <p:ext uri="{BB962C8B-B14F-4D97-AF65-F5344CB8AC3E}">
        <p14:creationId xmlns:p14="http://schemas.microsoft.com/office/powerpoint/2010/main" val="30929221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1555" y="1197876"/>
            <a:ext cx="11215954" cy="80848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Pronouncing pure sounds</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280" y="5229200"/>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0990" y="4700345"/>
            <a:ext cx="1800244" cy="1538845"/>
          </a:xfrm>
          <a:prstGeom prst="rect">
            <a:avLst/>
          </a:prstGeom>
        </p:spPr>
      </p:pic>
      <p:sp>
        <p:nvSpPr>
          <p:cNvPr id="6" name="TextBox 5">
            <a:extLst>
              <a:ext uri="{FF2B5EF4-FFF2-40B4-BE49-F238E27FC236}">
                <a16:creationId xmlns:a16="http://schemas.microsoft.com/office/drawing/2014/main" id="{33C28777-F012-4DCB-807F-B176C791BCE3}"/>
              </a:ext>
            </a:extLst>
          </p:cNvPr>
          <p:cNvSpPr txBox="1"/>
          <p:nvPr/>
        </p:nvSpPr>
        <p:spPr>
          <a:xfrm>
            <a:off x="1559496" y="2035434"/>
            <a:ext cx="8712968" cy="4382803"/>
          </a:xfrm>
          <a:prstGeom prst="rect">
            <a:avLst/>
          </a:prstGeom>
          <a:noFill/>
        </p:spPr>
        <p:txBody>
          <a:bodyPr wrap="square" rtlCol="0">
            <a:spAutoFit/>
          </a:bodyPr>
          <a:lstStyle/>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We must use pure sounds when we are pronouncing the sounds and supporting children in reading words.</a:t>
            </a:r>
          </a:p>
          <a:p>
            <a:pPr algn="ctr">
              <a:lnSpc>
                <a:spcPct val="150000"/>
              </a:lnSpc>
            </a:pPr>
            <a:r>
              <a:rPr lang="en-GB" sz="2800" b="1" dirty="0">
                <a:solidFill>
                  <a:srgbClr val="7030A0"/>
                </a:solidFill>
                <a:latin typeface="Open Sans" panose="020B0606030504020204" pitchFamily="34" charset="0"/>
                <a:ea typeface="Open Sans" panose="020B0606030504020204" pitchFamily="34" charset="0"/>
                <a:cs typeface="Open Sans" panose="020B0606030504020204" pitchFamily="34" charset="0"/>
              </a:rPr>
              <a:t>c  a  t		    </a:t>
            </a:r>
            <a:r>
              <a:rPr lang="en-GB" sz="2800" b="1" dirty="0">
                <a:latin typeface="Open Sans" panose="020B0606030504020204" pitchFamily="34" charset="0"/>
                <a:ea typeface="Open Sans" panose="020B0606030504020204" pitchFamily="34" charset="0"/>
                <a:cs typeface="Open Sans" panose="020B0606030504020204" pitchFamily="34" charset="0"/>
              </a:rPr>
              <a:t>not		</a:t>
            </a:r>
            <a:r>
              <a:rPr lang="en-GB" sz="2800" b="1" dirty="0" err="1">
                <a:solidFill>
                  <a:srgbClr val="0070C0"/>
                </a:solidFill>
                <a:latin typeface="Open Sans" panose="020B0606030504020204" pitchFamily="34" charset="0"/>
                <a:ea typeface="Open Sans" panose="020B0606030504020204" pitchFamily="34" charset="0"/>
                <a:cs typeface="Open Sans" panose="020B0606030504020204" pitchFamily="34" charset="0"/>
              </a:rPr>
              <a:t>cuh</a:t>
            </a:r>
            <a:r>
              <a:rPr lang="en-GB" sz="2800" b="1" dirty="0">
                <a:solidFill>
                  <a:srgbClr val="0070C0"/>
                </a:solidFill>
                <a:latin typeface="Open Sans" panose="020B0606030504020204" pitchFamily="34" charset="0"/>
                <a:ea typeface="Open Sans" panose="020B0606030504020204" pitchFamily="34" charset="0"/>
                <a:cs typeface="Open Sans" panose="020B0606030504020204" pitchFamily="34" charset="0"/>
              </a:rPr>
              <a:t> a </a:t>
            </a:r>
            <a:r>
              <a:rPr lang="en-GB" sz="2800" b="1" dirty="0" err="1">
                <a:solidFill>
                  <a:srgbClr val="0070C0"/>
                </a:solidFill>
                <a:latin typeface="Open Sans" panose="020B0606030504020204" pitchFamily="34" charset="0"/>
                <a:ea typeface="Open Sans" panose="020B0606030504020204" pitchFamily="34" charset="0"/>
                <a:cs typeface="Open Sans" panose="020B0606030504020204" pitchFamily="34" charset="0"/>
              </a:rPr>
              <a:t>tuh</a:t>
            </a:r>
            <a:endParaRPr lang="en-GB" sz="2800" b="1" dirty="0">
              <a:solidFill>
                <a:srgbClr val="0070C0"/>
              </a:solidFill>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endParaRPr lang="en-GB" sz="2000"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If we mispronounce these sounds, we will make reading harder for our children.</a:t>
            </a:r>
          </a:p>
          <a:p>
            <a:pPr>
              <a:lnSpc>
                <a:spcPct val="150000"/>
              </a:lnSpc>
            </a:pPr>
            <a:endParaRPr lang="en-GB" sz="2000"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There are videos for this on our school website where you can hear the correct pronunciation of the sounds.</a:t>
            </a:r>
          </a:p>
        </p:txBody>
      </p:sp>
    </p:spTree>
    <p:extLst>
      <p:ext uri="{BB962C8B-B14F-4D97-AF65-F5344CB8AC3E}">
        <p14:creationId xmlns:p14="http://schemas.microsoft.com/office/powerpoint/2010/main" val="17027970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6406" y="1210060"/>
            <a:ext cx="11213702" cy="637667"/>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Supporting your child with writing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406" y="5229200"/>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09864" y="4705390"/>
            <a:ext cx="1800244" cy="1538845"/>
          </a:xfrm>
          <a:prstGeom prst="rect">
            <a:avLst/>
          </a:prstGeom>
        </p:spPr>
      </p:pic>
      <p:pic>
        <p:nvPicPr>
          <p:cNvPr id="7" name="Picture 6">
            <a:extLst>
              <a:ext uri="{FF2B5EF4-FFF2-40B4-BE49-F238E27FC236}">
                <a16:creationId xmlns:a16="http://schemas.microsoft.com/office/drawing/2014/main" id="{F378CB41-696C-433C-92DC-E6CE7A5F7639}"/>
              </a:ext>
            </a:extLst>
          </p:cNvPr>
          <p:cNvPicPr>
            <a:picLocks noChangeAspect="1"/>
          </p:cNvPicPr>
          <p:nvPr/>
        </p:nvPicPr>
        <p:blipFill>
          <a:blip r:embed="rId5"/>
          <a:stretch>
            <a:fillRect/>
          </a:stretch>
        </p:blipFill>
        <p:spPr>
          <a:xfrm>
            <a:off x="1926494" y="1917064"/>
            <a:ext cx="8339012" cy="1035053"/>
          </a:xfrm>
          <a:prstGeom prst="rect">
            <a:avLst/>
          </a:prstGeom>
        </p:spPr>
      </p:pic>
      <p:sp>
        <p:nvSpPr>
          <p:cNvPr id="9" name="TextBox 8">
            <a:extLst>
              <a:ext uri="{FF2B5EF4-FFF2-40B4-BE49-F238E27FC236}">
                <a16:creationId xmlns:a16="http://schemas.microsoft.com/office/drawing/2014/main" id="{967240EB-41D6-4BD3-BD54-C61E7B5CC72C}"/>
              </a:ext>
            </a:extLst>
          </p:cNvPr>
          <p:cNvSpPr txBox="1"/>
          <p:nvPr/>
        </p:nvSpPr>
        <p:spPr>
          <a:xfrm>
            <a:off x="1559496" y="3079510"/>
            <a:ext cx="8856983" cy="2956579"/>
          </a:xfrm>
          <a:prstGeom prst="rect">
            <a:avLst/>
          </a:prstGeom>
          <a:noFill/>
        </p:spPr>
        <p:txBody>
          <a:bodyPr wrap="square" rtlCol="0">
            <a:spAutoFit/>
          </a:bodyPr>
          <a:lstStyle/>
          <a:p>
            <a:pPr>
              <a:lnSpc>
                <a:spcPct val="150000"/>
              </a:lnSpc>
            </a:pPr>
            <a:r>
              <a:rPr lang="en-GB" dirty="0">
                <a:latin typeface="Open Sans" panose="020B0606030504020204" pitchFamily="34" charset="0"/>
                <a:ea typeface="Open Sans" panose="020B0606030504020204" pitchFamily="34" charset="0"/>
                <a:cs typeface="Open Sans" panose="020B0606030504020204" pitchFamily="34" charset="0"/>
              </a:rPr>
              <a:t>You can use the spelling sequence with your children at home to support them with their writing.</a:t>
            </a:r>
          </a:p>
          <a:p>
            <a:pPr>
              <a:lnSpc>
                <a:spcPct val="150000"/>
              </a:lnSpc>
            </a:pPr>
            <a:endParaRPr lang="en-GB"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dirty="0">
                <a:latin typeface="Open Sans" panose="020B0606030504020204" pitchFamily="34" charset="0"/>
                <a:ea typeface="Open Sans" panose="020B0606030504020204" pitchFamily="34" charset="0"/>
                <a:cs typeface="Open Sans" panose="020B0606030504020204" pitchFamily="34" charset="0"/>
              </a:rPr>
              <a:t>Let’s try this with the word: rain</a:t>
            </a:r>
          </a:p>
          <a:p>
            <a:pPr>
              <a:lnSpc>
                <a:spcPct val="150000"/>
              </a:lnSpc>
            </a:pPr>
            <a:endParaRPr lang="en-GB"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dirty="0">
                <a:latin typeface="Open Sans" panose="020B0606030504020204" pitchFamily="34" charset="0"/>
                <a:ea typeface="Open Sans" panose="020B0606030504020204" pitchFamily="34" charset="0"/>
                <a:cs typeface="Open Sans" panose="020B0606030504020204" pitchFamily="34" charset="0"/>
              </a:rPr>
              <a:t>We also practise saying our sentences before we write them to make sure we write the sentence we have planned and to ensure it makes sense!</a:t>
            </a:r>
          </a:p>
        </p:txBody>
      </p:sp>
    </p:spTree>
    <p:extLst>
      <p:ext uri="{BB962C8B-B14F-4D97-AF65-F5344CB8AC3E}">
        <p14:creationId xmlns:p14="http://schemas.microsoft.com/office/powerpoint/2010/main" val="13963204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2F1BAD1-D60D-41EE-B460-1205FD300AFB}"/>
              </a:ext>
            </a:extLst>
          </p:cNvPr>
          <p:cNvSpPr txBox="1"/>
          <p:nvPr/>
        </p:nvSpPr>
        <p:spPr>
          <a:xfrm>
            <a:off x="890338" y="640080"/>
            <a:ext cx="3734014" cy="3566160"/>
          </a:xfrm>
          <a:prstGeom prst="rect">
            <a:avLst/>
          </a:prstGeom>
        </p:spPr>
        <p:txBody>
          <a:bodyPr vert="horz" lIns="91440" tIns="45720" rIns="91440" bIns="45720" rtlCol="0" anchor="b">
            <a:normAutofit/>
          </a:bodyPr>
          <a:lstStyle/>
          <a:p>
            <a:pPr marL="0" marR="0" lvl="0" indent="0" fontAlgn="auto">
              <a:lnSpc>
                <a:spcPct val="90000"/>
              </a:lnSpc>
              <a:spcBef>
                <a:spcPct val="0"/>
              </a:spcBef>
              <a:spcAft>
                <a:spcPts val="600"/>
              </a:spcAft>
              <a:buClrTx/>
              <a:buSzTx/>
              <a:tabLst/>
              <a:defRPr/>
            </a:pPr>
            <a:r>
              <a:rPr kumimoji="0" lang="en-US" sz="5400" b="1" i="0" u="none" strike="noStrike" cap="none" spc="0" normalizeH="0" baseline="0" noProof="0">
                <a:ln>
                  <a:noFill/>
                </a:ln>
                <a:effectLst/>
                <a:uLnTx/>
                <a:uFillTx/>
                <a:latin typeface="+mj-lt"/>
                <a:ea typeface="+mj-ea"/>
                <a:cs typeface="+mj-cs"/>
              </a:rPr>
              <a:t>Phonic Readers</a:t>
            </a:r>
          </a:p>
          <a:p>
            <a:pPr marL="0" marR="0" lvl="0" indent="0" fontAlgn="auto">
              <a:lnSpc>
                <a:spcPct val="90000"/>
              </a:lnSpc>
              <a:spcBef>
                <a:spcPct val="0"/>
              </a:spcBef>
              <a:spcAft>
                <a:spcPts val="600"/>
              </a:spcAft>
              <a:buClrTx/>
              <a:buSzTx/>
              <a:tabLst/>
              <a:defRPr/>
            </a:pPr>
            <a:endParaRPr kumimoji="0" lang="en-US" sz="5400" b="1" i="0" u="none" strike="noStrike" cap="none" spc="0" normalizeH="0" baseline="0" noProof="0">
              <a:ln>
                <a:noFill/>
              </a:ln>
              <a:effectLst/>
              <a:uLnTx/>
              <a:uFillTx/>
              <a:latin typeface="+mj-lt"/>
              <a:ea typeface="+mj-ea"/>
              <a:cs typeface="+mj-cs"/>
            </a:endParaRPr>
          </a:p>
        </p:txBody>
      </p:sp>
      <p:sp>
        <p:nvSpPr>
          <p:cNvPr id="5" name="Rectangle 4">
            <a:extLst>
              <a:ext uri="{FF2B5EF4-FFF2-40B4-BE49-F238E27FC236}">
                <a16:creationId xmlns:a16="http://schemas.microsoft.com/office/drawing/2014/main" id="{D4F96CCE-6040-074F-875F-1A07EB22B1E4}"/>
              </a:ext>
            </a:extLst>
          </p:cNvPr>
          <p:cNvSpPr/>
          <p:nvPr/>
        </p:nvSpPr>
        <p:spPr>
          <a:xfrm>
            <a:off x="0" y="0"/>
            <a:ext cx="7301345" cy="6858000"/>
          </a:xfrm>
          <a:prstGeom prst="rect">
            <a:avLst/>
          </a:prstGeom>
          <a:solidFill>
            <a:srgbClr val="82368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icture containing text&#10;&#10;Description automatically generated">
            <a:extLst>
              <a:ext uri="{FF2B5EF4-FFF2-40B4-BE49-F238E27FC236}">
                <a16:creationId xmlns:a16="http://schemas.microsoft.com/office/drawing/2014/main" id="{881AAB35-264C-284F-B685-393FB699236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2207" b="2"/>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8" name="TextBox 7">
            <a:extLst>
              <a:ext uri="{FF2B5EF4-FFF2-40B4-BE49-F238E27FC236}">
                <a16:creationId xmlns:a16="http://schemas.microsoft.com/office/drawing/2014/main" id="{75F36B41-BAA9-FD40-A1D4-99826A7516CF}"/>
              </a:ext>
            </a:extLst>
          </p:cNvPr>
          <p:cNvSpPr txBox="1"/>
          <p:nvPr/>
        </p:nvSpPr>
        <p:spPr>
          <a:xfrm>
            <a:off x="1067637" y="1628800"/>
            <a:ext cx="4320480" cy="470898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smtClean="0">
                <a:ln>
                  <a:noFill/>
                </a:ln>
                <a:solidFill>
                  <a:schemeClr val="bg1"/>
                </a:solidFill>
                <a:effectLst/>
                <a:uLnTx/>
                <a:uFillTx/>
                <a:latin typeface="Calibri"/>
                <a:ea typeface="+mn-ea"/>
                <a:cs typeface="+mn-cs"/>
              </a:rPr>
              <a:t>Questions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6000" dirty="0" smtClean="0">
                <a:solidFill>
                  <a:schemeClr val="bg1"/>
                </a:solidFill>
                <a:latin typeface="Calibri"/>
              </a:rPr>
              <a:t>Please speak</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000" i="0" u="none" strike="noStrike" kern="1200" cap="none" spc="0" normalizeH="0" baseline="0" noProof="0" dirty="0" smtClean="0">
                <a:ln>
                  <a:noFill/>
                </a:ln>
                <a:solidFill>
                  <a:schemeClr val="bg1"/>
                </a:solidFill>
                <a:effectLst/>
                <a:uLnTx/>
                <a:uFillTx/>
                <a:latin typeface="Calibri"/>
                <a:ea typeface="+mn-ea"/>
                <a:cs typeface="+mn-cs"/>
              </a:rPr>
              <a:t>to your child’s class teacher.</a:t>
            </a:r>
            <a:endParaRPr kumimoji="0" lang="en-GB" sz="6000" i="0" u="none" strike="noStrike" kern="1200" cap="none" spc="0" normalizeH="0" baseline="0" noProof="0" dirty="0">
              <a:ln>
                <a:noFill/>
              </a:ln>
              <a:solidFill>
                <a:srgbClr val="7030A0"/>
              </a:solidFill>
              <a:effectLst/>
              <a:uLnTx/>
              <a:uFillTx/>
              <a:latin typeface="Calibri"/>
              <a:ea typeface="+mn-ea"/>
              <a:cs typeface="+mn-cs"/>
            </a:endParaRPr>
          </a:p>
        </p:txBody>
      </p:sp>
    </p:spTree>
    <p:extLst>
      <p:ext uri="{BB962C8B-B14F-4D97-AF65-F5344CB8AC3E}">
        <p14:creationId xmlns:p14="http://schemas.microsoft.com/office/powerpoint/2010/main" val="15089936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4700a94c-e2d5-4e62-8a3b-b235c350b210">
      <UserInfo>
        <DisplayName/>
        <AccountId xsi:nil="true"/>
        <AccountType/>
      </UserInfo>
    </SharedWithUsers>
    <MediaLengthInSeconds xmlns="aa5adec1-2310-4cd8-871b-e051d2dba17c" xsi:nil="true"/>
    <TaxCatchAll xmlns="8894e085-ca10-42ec-aadf-154ab0169348" xsi:nil="true"/>
    <lcf76f155ced4ddcb4097134ff3c332f xmlns="aa5adec1-2310-4cd8-871b-e051d2dba17c">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9EC055E2BBFBD4880F770D43071D73D" ma:contentTypeVersion="16" ma:contentTypeDescription="Create a new document." ma:contentTypeScope="" ma:versionID="9feeefc7b504f2bb1674f055e87a4061">
  <xsd:schema xmlns:xsd="http://www.w3.org/2001/XMLSchema" xmlns:xs="http://www.w3.org/2001/XMLSchema" xmlns:p="http://schemas.microsoft.com/office/2006/metadata/properties" xmlns:ns2="aa5adec1-2310-4cd8-871b-e051d2dba17c" xmlns:ns3="4700a94c-e2d5-4e62-8a3b-b235c350b210" xmlns:ns4="8894e085-ca10-42ec-aadf-154ab0169348" targetNamespace="http://schemas.microsoft.com/office/2006/metadata/properties" ma:root="true" ma:fieldsID="f0c2c41a789fb78b6bfda9949e66a1f1" ns2:_="" ns3:_="" ns4:_="">
    <xsd:import namespace="aa5adec1-2310-4cd8-871b-e051d2dba17c"/>
    <xsd:import namespace="4700a94c-e2d5-4e62-8a3b-b235c350b210"/>
    <xsd:import namespace="8894e085-ca10-42ec-aadf-154ab016934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5adec1-2310-4cd8-871b-e051d2dba17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993b9751-b37e-4e53-93c3-c4d9111110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4700a94c-e2d5-4e62-8a3b-b235c350b21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894e085-ca10-42ec-aadf-154ab0169348"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a9b77a8c-634d-4ebc-a9bd-0923cb288a7a}" ma:internalName="TaxCatchAll" ma:showField="CatchAllData" ma:web="8894e085-ca10-42ec-aadf-154ab01693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C2AD8AC-BB95-4999-8CC1-95DE38016F70}">
  <ds:schemaRefs>
    <ds:schemaRef ds:uri="4700a94c-e2d5-4e62-8a3b-b235c350b210"/>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8894e085-ca10-42ec-aadf-154ab0169348"/>
    <ds:schemaRef ds:uri="aa5adec1-2310-4cd8-871b-e051d2dba17c"/>
    <ds:schemaRef ds:uri="http://www.w3.org/XML/1998/namespace"/>
  </ds:schemaRefs>
</ds:datastoreItem>
</file>

<file path=customXml/itemProps2.xml><?xml version="1.0" encoding="utf-8"?>
<ds:datastoreItem xmlns:ds="http://schemas.openxmlformats.org/officeDocument/2006/customXml" ds:itemID="{C7B837CE-3195-4C43-974E-E806EF3E90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5adec1-2310-4cd8-871b-e051d2dba17c"/>
    <ds:schemaRef ds:uri="4700a94c-e2d5-4e62-8a3b-b235c350b210"/>
    <ds:schemaRef ds:uri="8894e085-ca10-42ec-aadf-154ab01693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531C47F-31A2-437A-8102-EA1BCFBAB75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13518</TotalTime>
  <Words>1871</Words>
  <Application>Microsoft Office PowerPoint</Application>
  <PresentationFormat>Widescreen</PresentationFormat>
  <Paragraphs>188</Paragraphs>
  <Slides>18</Slides>
  <Notes>18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Century Gothic</vt:lpstr>
      <vt:lpstr>Open Sans</vt:lpstr>
      <vt:lpstr>Source Sans Pro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Oxford University Press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GODBOLT, Claire</dc:creator>
  <cp:lastModifiedBy>ST-LEMOIGNE-R</cp:lastModifiedBy>
  <cp:revision>377</cp:revision>
  <dcterms:created xsi:type="dcterms:W3CDTF">2017-12-08T10:29:15Z</dcterms:created>
  <dcterms:modified xsi:type="dcterms:W3CDTF">2025-01-24T11:35:40Z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MSIP_Label_be5cb09a-2992-49d6-8ac9-5f63e7b1ad2f_Enabled">
    <vt:lpwstr>true</vt:lpwstr>
  </property>
  <property fmtid="{D5CDD505-2E9C-101B-9397-08002B2CF9AE}" pid="4" name="MSIP_Label_be5cb09a-2992-49d6-8ac9-5f63e7b1ad2f_SetDate">
    <vt:lpwstr>2021-07-07T14:53:21Z</vt:lpwstr>
  </property>
  <property fmtid="{D5CDD505-2E9C-101B-9397-08002B2CF9AE}" pid="5" name="MSIP_Label_be5cb09a-2992-49d6-8ac9-5f63e7b1ad2f_Method">
    <vt:lpwstr>Standard</vt:lpwstr>
  </property>
  <property fmtid="{D5CDD505-2E9C-101B-9397-08002B2CF9AE}" pid="6" name="MSIP_Label_be5cb09a-2992-49d6-8ac9-5f63e7b1ad2f_Name">
    <vt:lpwstr>Controlled</vt:lpwstr>
  </property>
  <property fmtid="{D5CDD505-2E9C-101B-9397-08002B2CF9AE}" pid="7" name="MSIP_Label_be5cb09a-2992-49d6-8ac9-5f63e7b1ad2f_SiteId">
    <vt:lpwstr>91761b62-4c45-43f5-9f0e-be8ad9b551ff</vt:lpwstr>
  </property>
  <property fmtid="{D5CDD505-2E9C-101B-9397-08002B2CF9AE}" pid="8" name="MSIP_Label_be5cb09a-2992-49d6-8ac9-5f63e7b1ad2f_ActionId">
    <vt:lpwstr>767e4c4c-b818-4745-bf83-0000e2b5233b</vt:lpwstr>
  </property>
  <property fmtid="{D5CDD505-2E9C-101B-9397-08002B2CF9AE}" pid="9" name="MSIP_Label_be5cb09a-2992-49d6-8ac9-5f63e7b1ad2f_ContentBits">
    <vt:lpwstr>0</vt:lpwstr>
  </property>
  <property fmtid="{D5CDD505-2E9C-101B-9397-08002B2CF9AE}" pid="10" name="ContentTypeId">
    <vt:lpwstr>0x010100C9EC055E2BBFBD4880F770D43071D73D</vt:lpwstr>
  </property>
  <property fmtid="{D5CDD505-2E9C-101B-9397-08002B2CF9AE}" pid="11" name="Order">
    <vt:r8>1888400</vt:r8>
  </property>
  <property fmtid="{D5CDD505-2E9C-101B-9397-08002B2CF9AE}" pid="12" name="_SourceUrl">
    <vt:lpwstr/>
  </property>
  <property fmtid="{D5CDD505-2E9C-101B-9397-08002B2CF9AE}" pid="13" name="_SharedFileIndex">
    <vt:lpwstr/>
  </property>
  <property fmtid="{D5CDD505-2E9C-101B-9397-08002B2CF9AE}" pid="14" name="ComplianceAssetId">
    <vt:lpwstr/>
  </property>
  <property fmtid="{D5CDD505-2E9C-101B-9397-08002B2CF9AE}" pid="15" name="_ExtendedDescription">
    <vt:lpwstr/>
  </property>
  <property fmtid="{D5CDD505-2E9C-101B-9397-08002B2CF9AE}" pid="16" name="TriggerFlowInfo">
    <vt:lpwstr/>
  </property>
  <property fmtid="{D5CDD505-2E9C-101B-9397-08002B2CF9AE}" pid="17" name="MediaServiceImageTags">
    <vt:lpwstr/>
  </property>
</Properties>
</file>