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5"/>
  </p:notesMasterIdLst>
  <p:handoutMasterIdLst>
    <p:handoutMasterId r:id="rId16"/>
  </p:handoutMasterIdLst>
  <p:sldIdLst>
    <p:sldId id="258" r:id="rId2"/>
    <p:sldId id="276" r:id="rId3"/>
    <p:sldId id="286" r:id="rId4"/>
    <p:sldId id="264" r:id="rId5"/>
    <p:sldId id="287" r:id="rId6"/>
    <p:sldId id="288" r:id="rId7"/>
    <p:sldId id="293" r:id="rId8"/>
    <p:sldId id="294" r:id="rId9"/>
    <p:sldId id="295" r:id="rId10"/>
    <p:sldId id="296" r:id="rId11"/>
    <p:sldId id="291" r:id="rId12"/>
    <p:sldId id="292" r:id="rId13"/>
    <p:sldId id="267" r:id="rId14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7"/>
      <p:bold r:id="rId18"/>
      <p:italic r:id="rId19"/>
      <p:boldItalic r:id="rId20"/>
    </p:embeddedFont>
    <p:embeddedFont>
      <p:font typeface="Twinkl" pitchFamily="2" charset="0"/>
      <p:regular r:id="rId21"/>
      <p:bold r:id="rId22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  <p:ext uri="http://customooxmlschemas.google.com/">
      <go:slidesCustomData xmlns:go="http://customooxmlschemas.google.com/" xmlns:p15="http://schemas.microsoft.com/office/powerpoint/2012/main" xmlns="" roundtripDataSignature="AMtx7mi056EeOqwlcRvXFQTW06v/OnfXAQ==" r:id="rId28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Heather Baxendale" initials="" lastIdx="4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82CA"/>
    <a:srgbClr val="EB612E"/>
    <a:srgbClr val="5CA852"/>
    <a:srgbClr val="5F802F"/>
    <a:srgbClr val="FFE100"/>
    <a:srgbClr val="EB8634"/>
    <a:srgbClr val="1C1C1C"/>
    <a:srgbClr val="323131"/>
    <a:srgbClr val="585657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114" d="100"/>
          <a:sy n="114" d="100"/>
        </p:scale>
        <p:origin x="810" y="114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58" d="100"/>
          <a:sy n="58" d="100"/>
        </p:scale>
        <p:origin x="1962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2.fntdata"/><Relationship Id="rId3" Type="http://schemas.openxmlformats.org/officeDocument/2006/relationships/slide" Target="slides/slide2.xml"/><Relationship Id="rId21" Type="http://schemas.openxmlformats.org/officeDocument/2006/relationships/font" Target="fonts/font5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1.fntdata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handoutMaster" Target="handoutMasters/handoutMaster1.xml"/><Relationship Id="rId20" Type="http://schemas.openxmlformats.org/officeDocument/2006/relationships/font" Target="fonts/font4.fntdata"/><Relationship Id="rId29" Type="http://schemas.openxmlformats.org/officeDocument/2006/relationships/commentAuthors" Target="commentAuthor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28" Type="http://customschemas.google.com/relationships/presentationmetadata" Target="metadata"/><Relationship Id="rId10" Type="http://schemas.openxmlformats.org/officeDocument/2006/relationships/slide" Target="slides/slide9.xml"/><Relationship Id="rId19" Type="http://schemas.openxmlformats.org/officeDocument/2006/relationships/font" Target="fonts/font3.fntdata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6.fntdata"/><Relationship Id="rId30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26/05/2022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26/05/2022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hyperlink" Target="https://www.twinkl.co.uk/" TargetMode="External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hyperlink" Target="https://www.twinkl.co.uk/" TargetMode="External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hlinkClick r:id="rId2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AE8759E-84B3-458E-80F0-5E2ED4772247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En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hlinkClick r:id="rId2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5526338-0330-440C-AA48-ECF18B1DBA21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8A0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16C1511-DA7A-449B-AC4B-729013B82662}"/>
              </a:ext>
            </a:extLst>
          </p:cNvPr>
          <p:cNvPicPr>
            <a:picLocks noChangeAspect="1"/>
          </p:cNvPicPr>
          <p:nvPr userDrawn="1"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twinkl.co.uk/resources/science-investigation-weather-and-seasons/science-investigation-weather-and-seasons-the-seasons-summer/powerpoints-summer-seasonal-changes-science-subjects-key-stage-1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tiff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29.jpeg"/><Relationship Id="rId4" Type="http://schemas.openxmlformats.org/officeDocument/2006/relationships/image" Target="../media/image28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33.jpeg"/><Relationship Id="rId4" Type="http://schemas.openxmlformats.org/officeDocument/2006/relationships/image" Target="../media/image32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38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twinkl.co.uk/resources/science-investigation-weather-and-seasons/science-investigation-weather-and-seasons-the-seasons-spring/science-investigation-weather-and-seasons-the-seasons-spring-powerpoints" TargetMode="External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hlinkClick r:id="rId2"/>
            <a:extLst>
              <a:ext uri="{FF2B5EF4-FFF2-40B4-BE49-F238E27FC236}">
                <a16:creationId xmlns:a16="http://schemas.microsoft.com/office/drawing/2014/main" id="{22AC08BB-3270-40CB-BD23-DB1848F5AA5C}"/>
              </a:ext>
            </a:extLst>
          </p:cNvPr>
          <p:cNvSpPr/>
          <p:nvPr/>
        </p:nvSpPr>
        <p:spPr>
          <a:xfrm>
            <a:off x="7541703" y="5872294"/>
            <a:ext cx="1384183" cy="985706"/>
          </a:xfrm>
          <a:prstGeom prst="rect">
            <a:avLst/>
          </a:prstGeom>
          <a:solidFill>
            <a:srgbClr val="18A0DB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>
            <a:extLst>
              <a:ext uri="{FF2B5EF4-FFF2-40B4-BE49-F238E27FC236}">
                <a16:creationId xmlns:a16="http://schemas.microsoft.com/office/drawing/2014/main" id="{83359C7B-6D49-4D8F-BC51-2100079EB2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dirty="0"/>
              <a:t>Which Season?</a:t>
            </a:r>
            <a:endParaRPr lang="en-GB" dirty="0"/>
          </a:p>
        </p:txBody>
      </p:sp>
      <p:sp>
        <p:nvSpPr>
          <p:cNvPr id="24" name="Rectangle: Rounded Corners 23">
            <a:extLst>
              <a:ext uri="{FF2B5EF4-FFF2-40B4-BE49-F238E27FC236}">
                <a16:creationId xmlns:a16="http://schemas.microsoft.com/office/drawing/2014/main" id="{81AAED5A-7E25-4DAC-8935-B8885BF4B7EC}"/>
              </a:ext>
            </a:extLst>
          </p:cNvPr>
          <p:cNvSpPr/>
          <p:nvPr/>
        </p:nvSpPr>
        <p:spPr>
          <a:xfrm>
            <a:off x="759787" y="1287594"/>
            <a:ext cx="8229600" cy="696288"/>
          </a:xfrm>
          <a:prstGeom prst="roundRect">
            <a:avLst>
              <a:gd name="adj" fmla="val 13782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rtlCol="0" anchor="ctr"/>
          <a:lstStyle/>
          <a:p>
            <a:r>
              <a:rPr lang="en-GB" altLang="en-US" dirty="0">
                <a:solidFill>
                  <a:schemeClr val="tx1"/>
                </a:solidFill>
              </a:rPr>
              <a:t>Look at these pictures. Which </a:t>
            </a:r>
            <a:r>
              <a:rPr lang="en-GB" altLang="en-US" b="1" dirty="0">
                <a:solidFill>
                  <a:schemeClr val="tx1"/>
                </a:solidFill>
              </a:rPr>
              <a:t>season</a:t>
            </a:r>
            <a:r>
              <a:rPr lang="en-GB" altLang="en-US" dirty="0">
                <a:solidFill>
                  <a:schemeClr val="tx1"/>
                </a:solidFill>
              </a:rPr>
              <a:t> do you think it is? </a:t>
            </a:r>
            <a:br>
              <a:rPr lang="en-GB" altLang="en-US" dirty="0">
                <a:solidFill>
                  <a:schemeClr val="tx1"/>
                </a:solidFill>
              </a:rPr>
            </a:br>
            <a:r>
              <a:rPr lang="en-GB" altLang="en-US" dirty="0">
                <a:solidFill>
                  <a:schemeClr val="tx1"/>
                </a:solidFill>
              </a:rPr>
              <a:t>What clues have told you this?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8C7706D3-E4E3-447A-8EE5-F624800383A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35350" t="-4477" r="-131811" b="34924"/>
          <a:stretch/>
        </p:blipFill>
        <p:spPr>
          <a:xfrm>
            <a:off x="824334" y="2043476"/>
            <a:ext cx="3663776" cy="2008407"/>
          </a:xfrm>
          <a:prstGeom prst="roundRect">
            <a:avLst>
              <a:gd name="adj" fmla="val 3520"/>
            </a:avLst>
          </a:prstGeom>
          <a:ln w="38100">
            <a:solidFill>
              <a:srgbClr val="5CA852"/>
            </a:solidFill>
          </a:ln>
        </p:spPr>
      </p:pic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E9DF0A4C-34F9-49B8-8B43-7F02AE12999A}"/>
              </a:ext>
            </a:extLst>
          </p:cNvPr>
          <p:cNvSpPr/>
          <p:nvPr/>
        </p:nvSpPr>
        <p:spPr>
          <a:xfrm>
            <a:off x="801568" y="1375794"/>
            <a:ext cx="45719" cy="510156"/>
          </a:xfrm>
          <a:prstGeom prst="roundRect">
            <a:avLst>
              <a:gd name="adj" fmla="val 50000"/>
            </a:avLst>
          </a:prstGeom>
          <a:solidFill>
            <a:srgbClr val="5CA85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 </a:t>
            </a:r>
          </a:p>
        </p:txBody>
      </p:sp>
      <p:pic>
        <p:nvPicPr>
          <p:cNvPr id="28" name="Picture 27">
            <a:extLst>
              <a:ext uri="{FF2B5EF4-FFF2-40B4-BE49-F238E27FC236}">
                <a16:creationId xmlns:a16="http://schemas.microsoft.com/office/drawing/2014/main" id="{217AA6FD-1E83-4EA7-8183-E74C09D7931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132" b="17424"/>
          <a:stretch/>
        </p:blipFill>
        <p:spPr>
          <a:xfrm>
            <a:off x="4632936" y="2043476"/>
            <a:ext cx="3663776" cy="2008407"/>
          </a:xfrm>
          <a:prstGeom prst="roundRect">
            <a:avLst>
              <a:gd name="adj" fmla="val 3520"/>
            </a:avLst>
          </a:prstGeom>
          <a:ln w="38100">
            <a:solidFill>
              <a:srgbClr val="5CA852"/>
            </a:solidFill>
          </a:ln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56192DC4-B946-42A5-9D14-8C89CC517FF7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937" t="27055" r="5973" b="30005"/>
          <a:stretch/>
        </p:blipFill>
        <p:spPr>
          <a:xfrm>
            <a:off x="4632936" y="4191057"/>
            <a:ext cx="3663776" cy="2008407"/>
          </a:xfrm>
          <a:prstGeom prst="roundRect">
            <a:avLst>
              <a:gd name="adj" fmla="val 3520"/>
            </a:avLst>
          </a:prstGeom>
          <a:ln w="38100">
            <a:solidFill>
              <a:srgbClr val="5CA852"/>
            </a:solidFill>
          </a:ln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2CDCD1C0-ACCE-443D-92DC-90D0378F82D6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45" t="19863" r="1145" b="2307"/>
          <a:stretch/>
        </p:blipFill>
        <p:spPr>
          <a:xfrm>
            <a:off x="824334" y="4191057"/>
            <a:ext cx="3663776" cy="2008407"/>
          </a:xfrm>
          <a:prstGeom prst="roundRect">
            <a:avLst>
              <a:gd name="adj" fmla="val 3520"/>
            </a:avLst>
          </a:prstGeom>
          <a:ln w="38100">
            <a:solidFill>
              <a:srgbClr val="5CA852"/>
            </a:solidFill>
          </a:ln>
        </p:spPr>
      </p:pic>
    </p:spTree>
    <p:extLst>
      <p:ext uri="{BB962C8B-B14F-4D97-AF65-F5344CB8AC3E}">
        <p14:creationId xmlns:p14="http://schemas.microsoft.com/office/powerpoint/2010/main" val="87278117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>
            <a:extLst>
              <a:ext uri="{FF2B5EF4-FFF2-40B4-BE49-F238E27FC236}">
                <a16:creationId xmlns:a16="http://schemas.microsoft.com/office/drawing/2014/main" id="{83359C7B-6D49-4D8F-BC51-2100079EB2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dirty="0"/>
              <a:t>Which Season?</a:t>
            </a:r>
            <a:endParaRPr lang="en-GB" dirty="0"/>
          </a:p>
        </p:txBody>
      </p:sp>
      <p:sp>
        <p:nvSpPr>
          <p:cNvPr id="24" name="Rectangle: Rounded Corners 23">
            <a:extLst>
              <a:ext uri="{FF2B5EF4-FFF2-40B4-BE49-F238E27FC236}">
                <a16:creationId xmlns:a16="http://schemas.microsoft.com/office/drawing/2014/main" id="{81AAED5A-7E25-4DAC-8935-B8885BF4B7EC}"/>
              </a:ext>
            </a:extLst>
          </p:cNvPr>
          <p:cNvSpPr/>
          <p:nvPr/>
        </p:nvSpPr>
        <p:spPr>
          <a:xfrm>
            <a:off x="759787" y="1287594"/>
            <a:ext cx="8229600" cy="696288"/>
          </a:xfrm>
          <a:prstGeom prst="roundRect">
            <a:avLst>
              <a:gd name="adj" fmla="val 13782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rtlCol="0" anchor="ctr"/>
          <a:lstStyle/>
          <a:p>
            <a:r>
              <a:rPr lang="en-GB" altLang="en-US" dirty="0">
                <a:solidFill>
                  <a:schemeClr val="tx1"/>
                </a:solidFill>
              </a:rPr>
              <a:t>Look at these pictures. Which </a:t>
            </a:r>
            <a:r>
              <a:rPr lang="en-GB" altLang="en-US" b="1" dirty="0">
                <a:solidFill>
                  <a:schemeClr val="tx1"/>
                </a:solidFill>
              </a:rPr>
              <a:t>season</a:t>
            </a:r>
            <a:r>
              <a:rPr lang="en-GB" altLang="en-US" dirty="0">
                <a:solidFill>
                  <a:schemeClr val="tx1"/>
                </a:solidFill>
              </a:rPr>
              <a:t> do you think it is? </a:t>
            </a:r>
            <a:br>
              <a:rPr lang="en-GB" altLang="en-US" dirty="0">
                <a:solidFill>
                  <a:schemeClr val="tx1"/>
                </a:solidFill>
              </a:rPr>
            </a:br>
            <a:r>
              <a:rPr lang="en-GB" altLang="en-US" dirty="0">
                <a:solidFill>
                  <a:schemeClr val="tx1"/>
                </a:solidFill>
              </a:rPr>
              <a:t>What clues have told you this?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8C7706D3-E4E3-447A-8EE5-F624800383A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29166" t="-5336" r="-28084" b="22443"/>
          <a:stretch/>
        </p:blipFill>
        <p:spPr>
          <a:xfrm>
            <a:off x="824334" y="2043476"/>
            <a:ext cx="3663776" cy="2008407"/>
          </a:xfrm>
          <a:prstGeom prst="roundRect">
            <a:avLst>
              <a:gd name="adj" fmla="val 3520"/>
            </a:avLst>
          </a:prstGeom>
          <a:ln w="38100">
            <a:solidFill>
              <a:srgbClr val="EB8634"/>
            </a:solidFill>
          </a:ln>
        </p:spPr>
      </p:pic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E9DF0A4C-34F9-49B8-8B43-7F02AE12999A}"/>
              </a:ext>
            </a:extLst>
          </p:cNvPr>
          <p:cNvSpPr/>
          <p:nvPr/>
        </p:nvSpPr>
        <p:spPr>
          <a:xfrm>
            <a:off x="801568" y="1375794"/>
            <a:ext cx="45719" cy="510156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 </a:t>
            </a:r>
          </a:p>
        </p:txBody>
      </p:sp>
      <p:pic>
        <p:nvPicPr>
          <p:cNvPr id="28" name="Picture 27">
            <a:extLst>
              <a:ext uri="{FF2B5EF4-FFF2-40B4-BE49-F238E27FC236}">
                <a16:creationId xmlns:a16="http://schemas.microsoft.com/office/drawing/2014/main" id="{217AA6FD-1E83-4EA7-8183-E74C09D7931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244" b="11244"/>
          <a:stretch/>
        </p:blipFill>
        <p:spPr>
          <a:xfrm>
            <a:off x="4632936" y="2043476"/>
            <a:ext cx="3663776" cy="2008407"/>
          </a:xfrm>
          <a:prstGeom prst="roundRect">
            <a:avLst>
              <a:gd name="adj" fmla="val 3520"/>
            </a:avLst>
          </a:prstGeom>
          <a:ln w="38100">
            <a:solidFill>
              <a:srgbClr val="EB8634"/>
            </a:solidFill>
          </a:ln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56192DC4-B946-42A5-9D14-8C89CC517FF7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31362" t="-1989" r="-102183" b="37715"/>
          <a:stretch/>
        </p:blipFill>
        <p:spPr>
          <a:xfrm>
            <a:off x="4632936" y="4191057"/>
            <a:ext cx="3663776" cy="2008407"/>
          </a:xfrm>
          <a:prstGeom prst="roundRect">
            <a:avLst>
              <a:gd name="adj" fmla="val 3520"/>
            </a:avLst>
          </a:prstGeom>
          <a:ln w="38100">
            <a:solidFill>
              <a:srgbClr val="EB8634"/>
            </a:solidFill>
          </a:ln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2CDCD1C0-ACCE-443D-92DC-90D0378F82D6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306" b="1251"/>
          <a:stretch/>
        </p:blipFill>
        <p:spPr>
          <a:xfrm>
            <a:off x="824334" y="4191057"/>
            <a:ext cx="3663776" cy="2008407"/>
          </a:xfrm>
          <a:prstGeom prst="roundRect">
            <a:avLst>
              <a:gd name="adj" fmla="val 3520"/>
            </a:avLst>
          </a:prstGeom>
          <a:ln w="38100">
            <a:solidFill>
              <a:srgbClr val="EB8634"/>
            </a:solidFill>
          </a:ln>
        </p:spPr>
      </p:pic>
    </p:spTree>
    <p:extLst>
      <p:ext uri="{BB962C8B-B14F-4D97-AF65-F5344CB8AC3E}">
        <p14:creationId xmlns:p14="http://schemas.microsoft.com/office/powerpoint/2010/main" val="176285864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Summer or Autumn?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396501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/>
              <a:t>This picture is of </a:t>
            </a:r>
            <a:r>
              <a:rPr lang="en-GB" b="1" dirty="0"/>
              <a:t>summer</a:t>
            </a:r>
            <a:r>
              <a:rPr lang="en-GB" dirty="0"/>
              <a:t>. What can you see that tells us this?</a:t>
            </a:r>
          </a:p>
        </p:txBody>
      </p:sp>
      <p:pic>
        <p:nvPicPr>
          <p:cNvPr id="23" name="Picture 22">
            <a:extLst>
              <a:ext uri="{FF2B5EF4-FFF2-40B4-BE49-F238E27FC236}">
                <a16:creationId xmlns:a16="http://schemas.microsoft.com/office/drawing/2014/main" id="{E7591EBD-84DD-4B82-A97D-BC099C084DA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285" b="28683"/>
          <a:stretch/>
        </p:blipFill>
        <p:spPr>
          <a:xfrm>
            <a:off x="783540" y="1803633"/>
            <a:ext cx="7546728" cy="4471332"/>
          </a:xfrm>
          <a:prstGeom prst="roundRect">
            <a:avLst>
              <a:gd name="adj" fmla="val 4660"/>
            </a:avLst>
          </a:prstGeom>
          <a:ln w="38100">
            <a:solidFill>
              <a:srgbClr val="FFE100"/>
            </a:solidFill>
          </a:ln>
        </p:spPr>
      </p:pic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Summer or Autumn?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396501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/>
              <a:t>This picture is of </a:t>
            </a:r>
            <a:r>
              <a:rPr lang="en-GB" b="1" dirty="0"/>
              <a:t>autumn</a:t>
            </a:r>
            <a:r>
              <a:rPr lang="en-GB" dirty="0"/>
              <a:t>. What can you see that tells us this?</a:t>
            </a:r>
          </a:p>
        </p:txBody>
      </p:sp>
      <p:pic>
        <p:nvPicPr>
          <p:cNvPr id="23" name="Picture 22">
            <a:extLst>
              <a:ext uri="{FF2B5EF4-FFF2-40B4-BE49-F238E27FC236}">
                <a16:creationId xmlns:a16="http://schemas.microsoft.com/office/drawing/2014/main" id="{E7591EBD-84DD-4B82-A97D-BC099C084DA3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124" b="8124"/>
          <a:stretch/>
        </p:blipFill>
        <p:spPr>
          <a:xfrm>
            <a:off x="783540" y="1803633"/>
            <a:ext cx="7546728" cy="4471332"/>
          </a:xfrm>
          <a:prstGeom prst="roundRect">
            <a:avLst>
              <a:gd name="adj" fmla="val 4660"/>
            </a:avLst>
          </a:prstGeom>
          <a:ln w="38100">
            <a:solidFill>
              <a:srgbClr val="EB612E"/>
            </a:solidFill>
          </a:ln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8E179BD7-F1E3-40F6-9DA7-2DC4F7BBC26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0326"/>
          <a:stretch/>
        </p:blipFill>
        <p:spPr>
          <a:xfrm>
            <a:off x="1273770" y="2223083"/>
            <a:ext cx="2130844" cy="40434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887176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66C6384-8E28-4211-B08C-F7DE15F347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Compare the Seasons</a:t>
            </a:r>
          </a:p>
        </p:txBody>
      </p:sp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A32DFB6F-2A86-4C50-80BB-9DB16B3437B3}"/>
              </a:ext>
            </a:extLst>
          </p:cNvPr>
          <p:cNvSpPr/>
          <p:nvPr/>
        </p:nvSpPr>
        <p:spPr>
          <a:xfrm>
            <a:off x="759787" y="1522486"/>
            <a:ext cx="8229600" cy="675430"/>
          </a:xfrm>
          <a:prstGeom prst="roundRect">
            <a:avLst>
              <a:gd name="adj" fmla="val 13782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rtlCol="0" anchor="ctr"/>
          <a:lstStyle/>
          <a:p>
            <a:r>
              <a:rPr lang="en-GB" altLang="en-US" dirty="0">
                <a:solidFill>
                  <a:schemeClr val="tx1"/>
                </a:solidFill>
              </a:rPr>
              <a:t>Look at these pictures and compare what animals do in </a:t>
            </a:r>
            <a:r>
              <a:rPr lang="en-GB" altLang="en-US" b="1" dirty="0">
                <a:solidFill>
                  <a:schemeClr val="tx1"/>
                </a:solidFill>
              </a:rPr>
              <a:t>summer</a:t>
            </a:r>
            <a:r>
              <a:rPr lang="en-GB" altLang="en-US" dirty="0">
                <a:solidFill>
                  <a:schemeClr val="tx1"/>
                </a:solidFill>
              </a:rPr>
              <a:t> with </a:t>
            </a:r>
            <a:br>
              <a:rPr lang="en-GB" altLang="en-US" dirty="0">
                <a:solidFill>
                  <a:schemeClr val="tx1"/>
                </a:solidFill>
              </a:rPr>
            </a:br>
            <a:r>
              <a:rPr lang="en-GB" altLang="en-US" dirty="0">
                <a:solidFill>
                  <a:schemeClr val="tx1"/>
                </a:solidFill>
              </a:rPr>
              <a:t>what they do in </a:t>
            </a:r>
            <a:r>
              <a:rPr lang="en-GB" altLang="en-US" b="1" dirty="0">
                <a:solidFill>
                  <a:schemeClr val="tx1"/>
                </a:solidFill>
              </a:rPr>
              <a:t>autumn</a:t>
            </a:r>
            <a:r>
              <a:rPr lang="en-GB" altLang="en-US" dirty="0">
                <a:solidFill>
                  <a:schemeClr val="tx1"/>
                </a:solidFill>
              </a:rPr>
              <a:t>.</a:t>
            </a:r>
          </a:p>
        </p:txBody>
      </p:sp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id="{403B3107-36E5-4D7C-866A-3D30D99F4C5F}"/>
              </a:ext>
            </a:extLst>
          </p:cNvPr>
          <p:cNvSpPr/>
          <p:nvPr/>
        </p:nvSpPr>
        <p:spPr>
          <a:xfrm>
            <a:off x="801568" y="1610686"/>
            <a:ext cx="45719" cy="510156"/>
          </a:xfrm>
          <a:prstGeom prst="roundRect">
            <a:avLst>
              <a:gd name="adj" fmla="val 50000"/>
            </a:avLst>
          </a:prstGeom>
          <a:solidFill>
            <a:srgbClr val="00B2A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 </a:t>
            </a:r>
          </a:p>
        </p:txBody>
      </p:sp>
      <p:pic>
        <p:nvPicPr>
          <p:cNvPr id="21" name="Picture 20">
            <a:extLst>
              <a:ext uri="{FF2B5EF4-FFF2-40B4-BE49-F238E27FC236}">
                <a16:creationId xmlns:a16="http://schemas.microsoft.com/office/drawing/2014/main" id="{8DF1F02D-9D6E-4454-AFD7-0352291D9A3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150" t="-19324" r="5642" b="10628"/>
          <a:stretch/>
        </p:blipFill>
        <p:spPr>
          <a:xfrm>
            <a:off x="822121" y="2306972"/>
            <a:ext cx="3665990" cy="3775047"/>
          </a:xfrm>
          <a:prstGeom prst="roundRect">
            <a:avLst>
              <a:gd name="adj" fmla="val 5073"/>
            </a:avLst>
          </a:prstGeom>
          <a:solidFill>
            <a:schemeClr val="accent5">
              <a:lumMod val="20000"/>
              <a:lumOff val="80000"/>
            </a:schemeClr>
          </a:solidFill>
          <a:ln w="28575">
            <a:solidFill>
              <a:srgbClr val="00B2A8"/>
            </a:solidFill>
          </a:ln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C3D28377-B736-484D-B244-6377A0776FDB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117" r="17117"/>
          <a:stretch/>
        </p:blipFill>
        <p:spPr>
          <a:xfrm>
            <a:off x="4647501" y="2306972"/>
            <a:ext cx="3665990" cy="3775046"/>
          </a:xfrm>
          <a:prstGeom prst="roundRect">
            <a:avLst>
              <a:gd name="adj" fmla="val 5073"/>
            </a:avLst>
          </a:prstGeom>
          <a:ln w="28575">
            <a:solidFill>
              <a:srgbClr val="00B2A8"/>
            </a:solidFill>
          </a:ln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80881150-C9BB-462B-9A0C-4A18C627B395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547" r="4077"/>
          <a:stretch/>
        </p:blipFill>
        <p:spPr>
          <a:xfrm>
            <a:off x="4647501" y="2290194"/>
            <a:ext cx="3665990" cy="3791825"/>
          </a:xfrm>
          <a:prstGeom prst="roundRect">
            <a:avLst>
              <a:gd name="adj" fmla="val 5073"/>
            </a:avLst>
          </a:prstGeom>
          <a:ln w="28575">
            <a:solidFill>
              <a:srgbClr val="00B2A8"/>
            </a:solidFill>
          </a:ln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31E3E3E7-B90B-4CE6-A9F8-D2C9EE421974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07" t="-10918" r="19158" b="-1241"/>
          <a:stretch/>
        </p:blipFill>
        <p:spPr>
          <a:xfrm>
            <a:off x="822121" y="2290194"/>
            <a:ext cx="3665990" cy="3791825"/>
          </a:xfrm>
          <a:prstGeom prst="roundRect">
            <a:avLst>
              <a:gd name="adj" fmla="val 5073"/>
            </a:avLst>
          </a:prstGeom>
          <a:solidFill>
            <a:schemeClr val="accent5">
              <a:lumMod val="20000"/>
              <a:lumOff val="80000"/>
            </a:schemeClr>
          </a:solidFill>
          <a:ln w="28575">
            <a:solidFill>
              <a:srgbClr val="00B2A8"/>
            </a:solidFill>
          </a:ln>
        </p:spPr>
      </p:pic>
    </p:spTree>
    <p:extLst>
      <p:ext uri="{BB962C8B-B14F-4D97-AF65-F5344CB8AC3E}">
        <p14:creationId xmlns:p14="http://schemas.microsoft.com/office/powerpoint/2010/main" val="25097066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66C6384-8E28-4211-B08C-F7DE15F347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Compare the Seasons</a:t>
            </a:r>
          </a:p>
        </p:txBody>
      </p:sp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A32DFB6F-2A86-4C50-80BB-9DB16B3437B3}"/>
              </a:ext>
            </a:extLst>
          </p:cNvPr>
          <p:cNvSpPr/>
          <p:nvPr/>
        </p:nvSpPr>
        <p:spPr>
          <a:xfrm>
            <a:off x="759787" y="1522486"/>
            <a:ext cx="8040264" cy="675430"/>
          </a:xfrm>
          <a:prstGeom prst="roundRect">
            <a:avLst>
              <a:gd name="adj" fmla="val 13782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rtlCol="0" anchor="ctr"/>
          <a:lstStyle/>
          <a:p>
            <a:r>
              <a:rPr lang="en-GB" altLang="en-US" dirty="0">
                <a:solidFill>
                  <a:schemeClr val="tx1"/>
                </a:solidFill>
              </a:rPr>
              <a:t>Look at these pictures. Countryside, gardens and parks will look very different in </a:t>
            </a:r>
            <a:r>
              <a:rPr lang="en-GB" altLang="en-US" b="1" dirty="0">
                <a:solidFill>
                  <a:schemeClr val="tx1"/>
                </a:solidFill>
              </a:rPr>
              <a:t>summer</a:t>
            </a:r>
            <a:r>
              <a:rPr lang="en-GB" altLang="en-US" dirty="0">
                <a:solidFill>
                  <a:schemeClr val="tx1"/>
                </a:solidFill>
              </a:rPr>
              <a:t> compared to </a:t>
            </a:r>
            <a:r>
              <a:rPr lang="en-GB" altLang="en-US" b="1" dirty="0">
                <a:solidFill>
                  <a:schemeClr val="tx1"/>
                </a:solidFill>
              </a:rPr>
              <a:t>autumn</a:t>
            </a:r>
            <a:r>
              <a:rPr lang="en-GB" altLang="en-US" dirty="0">
                <a:solidFill>
                  <a:schemeClr val="tx1"/>
                </a:solidFill>
              </a:rPr>
              <a:t>. How will they look different?</a:t>
            </a:r>
          </a:p>
        </p:txBody>
      </p:sp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id="{403B3107-36E5-4D7C-866A-3D30D99F4C5F}"/>
              </a:ext>
            </a:extLst>
          </p:cNvPr>
          <p:cNvSpPr/>
          <p:nvPr/>
        </p:nvSpPr>
        <p:spPr>
          <a:xfrm>
            <a:off x="801568" y="1610686"/>
            <a:ext cx="45719" cy="510156"/>
          </a:xfrm>
          <a:prstGeom prst="roundRect">
            <a:avLst>
              <a:gd name="adj" fmla="val 50000"/>
            </a:avLst>
          </a:prstGeom>
          <a:solidFill>
            <a:srgbClr val="5CA85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 </a:t>
            </a:r>
          </a:p>
        </p:txBody>
      </p:sp>
      <p:pic>
        <p:nvPicPr>
          <p:cNvPr id="21" name="Picture 20">
            <a:extLst>
              <a:ext uri="{FF2B5EF4-FFF2-40B4-BE49-F238E27FC236}">
                <a16:creationId xmlns:a16="http://schemas.microsoft.com/office/drawing/2014/main" id="{8DF1F02D-9D6E-4454-AFD7-0352291D9A3D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627" r="15627"/>
          <a:stretch/>
        </p:blipFill>
        <p:spPr>
          <a:xfrm>
            <a:off x="822121" y="2306972"/>
            <a:ext cx="3665990" cy="3775047"/>
          </a:xfrm>
          <a:prstGeom prst="roundRect">
            <a:avLst>
              <a:gd name="adj" fmla="val 5073"/>
            </a:avLst>
          </a:prstGeom>
          <a:solidFill>
            <a:schemeClr val="accent5">
              <a:lumMod val="20000"/>
              <a:lumOff val="80000"/>
            </a:schemeClr>
          </a:solidFill>
          <a:ln w="28575">
            <a:solidFill>
              <a:srgbClr val="5CA852"/>
            </a:solidFill>
          </a:ln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C3D28377-B736-484D-B244-6377A0776FD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16" t="653" r="28380" b="1299"/>
          <a:stretch/>
        </p:blipFill>
        <p:spPr>
          <a:xfrm>
            <a:off x="4647501" y="2306972"/>
            <a:ext cx="3665990" cy="3775046"/>
          </a:xfrm>
          <a:prstGeom prst="roundRect">
            <a:avLst>
              <a:gd name="adj" fmla="val 5073"/>
            </a:avLst>
          </a:prstGeom>
          <a:ln w="28575">
            <a:solidFill>
              <a:srgbClr val="5CA852"/>
            </a:solidFill>
          </a:ln>
        </p:spPr>
      </p:pic>
    </p:spTree>
    <p:extLst>
      <p:ext uri="{BB962C8B-B14F-4D97-AF65-F5344CB8AC3E}">
        <p14:creationId xmlns:p14="http://schemas.microsoft.com/office/powerpoint/2010/main" val="244606731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66C6384-8E28-4211-B08C-F7DE15F347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Compare the Seasons</a:t>
            </a:r>
          </a:p>
        </p:txBody>
      </p:sp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A32DFB6F-2A86-4C50-80BB-9DB16B3437B3}"/>
              </a:ext>
            </a:extLst>
          </p:cNvPr>
          <p:cNvSpPr/>
          <p:nvPr/>
        </p:nvSpPr>
        <p:spPr>
          <a:xfrm>
            <a:off x="759787" y="1522486"/>
            <a:ext cx="8040264" cy="675430"/>
          </a:xfrm>
          <a:prstGeom prst="roundRect">
            <a:avLst>
              <a:gd name="adj" fmla="val 13782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rtlCol="0" anchor="ctr"/>
          <a:lstStyle/>
          <a:p>
            <a:r>
              <a:rPr lang="en-GB" altLang="en-US" dirty="0">
                <a:solidFill>
                  <a:schemeClr val="tx1"/>
                </a:solidFill>
              </a:rPr>
              <a:t>Look at these pictures. Compare clothes that are worn in </a:t>
            </a:r>
            <a:r>
              <a:rPr lang="en-GB" altLang="en-US" b="1" dirty="0">
                <a:solidFill>
                  <a:schemeClr val="tx1"/>
                </a:solidFill>
              </a:rPr>
              <a:t>summer</a:t>
            </a:r>
            <a:r>
              <a:rPr lang="en-GB" altLang="en-US" dirty="0">
                <a:solidFill>
                  <a:schemeClr val="tx1"/>
                </a:solidFill>
              </a:rPr>
              <a:t> with clothes that are worn in </a:t>
            </a:r>
            <a:r>
              <a:rPr lang="en-GB" altLang="en-US" b="1" dirty="0">
                <a:solidFill>
                  <a:schemeClr val="tx1"/>
                </a:solidFill>
              </a:rPr>
              <a:t>autumn</a:t>
            </a:r>
            <a:r>
              <a:rPr lang="en-GB" altLang="en-US" dirty="0">
                <a:solidFill>
                  <a:schemeClr val="tx1"/>
                </a:solidFill>
              </a:rPr>
              <a:t>.</a:t>
            </a:r>
          </a:p>
        </p:txBody>
      </p:sp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id="{403B3107-36E5-4D7C-866A-3D30D99F4C5F}"/>
              </a:ext>
            </a:extLst>
          </p:cNvPr>
          <p:cNvSpPr/>
          <p:nvPr/>
        </p:nvSpPr>
        <p:spPr>
          <a:xfrm>
            <a:off x="801568" y="1610686"/>
            <a:ext cx="45719" cy="510156"/>
          </a:xfrm>
          <a:prstGeom prst="roundRect">
            <a:avLst>
              <a:gd name="adj" fmla="val 50000"/>
            </a:avLst>
          </a:prstGeom>
          <a:solidFill>
            <a:srgbClr val="EB61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 </a:t>
            </a:r>
          </a:p>
        </p:txBody>
      </p:sp>
      <p:pic>
        <p:nvPicPr>
          <p:cNvPr id="21" name="Picture 20">
            <a:extLst>
              <a:ext uri="{FF2B5EF4-FFF2-40B4-BE49-F238E27FC236}">
                <a16:creationId xmlns:a16="http://schemas.microsoft.com/office/drawing/2014/main" id="{8DF1F02D-9D6E-4454-AFD7-0352291D9A3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30837" t="-8058" r="-28614" b="-8907"/>
          <a:stretch/>
        </p:blipFill>
        <p:spPr>
          <a:xfrm>
            <a:off x="822122" y="2306972"/>
            <a:ext cx="1778466" cy="3775047"/>
          </a:xfrm>
          <a:prstGeom prst="roundRect">
            <a:avLst>
              <a:gd name="adj" fmla="val 5073"/>
            </a:avLst>
          </a:prstGeom>
          <a:solidFill>
            <a:schemeClr val="bg1"/>
          </a:solidFill>
          <a:ln w="28575">
            <a:solidFill>
              <a:srgbClr val="EB612E"/>
            </a:solidFill>
          </a:ln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83757655-D47D-4769-B4B3-B28832166AC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9212" t="-6650" r="-1284" b="-4187"/>
          <a:stretch/>
        </p:blipFill>
        <p:spPr>
          <a:xfrm>
            <a:off x="2715238" y="2306972"/>
            <a:ext cx="1778466" cy="3775047"/>
          </a:xfrm>
          <a:prstGeom prst="roundRect">
            <a:avLst>
              <a:gd name="adj" fmla="val 5073"/>
            </a:avLst>
          </a:prstGeom>
          <a:solidFill>
            <a:schemeClr val="bg1"/>
          </a:solidFill>
          <a:ln w="28575">
            <a:solidFill>
              <a:srgbClr val="EB612E"/>
            </a:solidFill>
          </a:ln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E0DA78C7-CB0B-4E6F-B33A-EF0F17736AF8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897" t="-5165" r="17683" b="-1182"/>
          <a:stretch/>
        </p:blipFill>
        <p:spPr>
          <a:xfrm>
            <a:off x="4608354" y="2306972"/>
            <a:ext cx="1778466" cy="3775047"/>
          </a:xfrm>
          <a:prstGeom prst="roundRect">
            <a:avLst>
              <a:gd name="adj" fmla="val 5073"/>
            </a:avLst>
          </a:prstGeom>
          <a:solidFill>
            <a:schemeClr val="bg1"/>
          </a:solidFill>
          <a:ln w="28575">
            <a:solidFill>
              <a:srgbClr val="EB612E"/>
            </a:solidFill>
          </a:ln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D9DA97A0-24E5-415D-9B04-4ABF852435A6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233" t="15632" r="28318" b="8589"/>
          <a:stretch/>
        </p:blipFill>
        <p:spPr>
          <a:xfrm>
            <a:off x="6501469" y="2306972"/>
            <a:ext cx="1778466" cy="3775047"/>
          </a:xfrm>
          <a:prstGeom prst="roundRect">
            <a:avLst>
              <a:gd name="adj" fmla="val 5073"/>
            </a:avLst>
          </a:prstGeom>
          <a:solidFill>
            <a:schemeClr val="bg1"/>
          </a:solidFill>
          <a:ln w="28575">
            <a:solidFill>
              <a:srgbClr val="EB612E"/>
            </a:solidFill>
          </a:ln>
        </p:spPr>
      </p:pic>
    </p:spTree>
    <p:extLst>
      <p:ext uri="{BB962C8B-B14F-4D97-AF65-F5344CB8AC3E}">
        <p14:creationId xmlns:p14="http://schemas.microsoft.com/office/powerpoint/2010/main" val="423881641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66C6384-8E28-4211-B08C-F7DE15F347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Compare the Seasons</a:t>
            </a:r>
          </a:p>
        </p:txBody>
      </p:sp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A32DFB6F-2A86-4C50-80BB-9DB16B3437B3}"/>
              </a:ext>
            </a:extLst>
          </p:cNvPr>
          <p:cNvSpPr/>
          <p:nvPr/>
        </p:nvSpPr>
        <p:spPr>
          <a:xfrm>
            <a:off x="759787" y="1354706"/>
            <a:ext cx="7822151" cy="474095"/>
          </a:xfrm>
          <a:prstGeom prst="roundRect">
            <a:avLst>
              <a:gd name="adj" fmla="val 13782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rtlCol="0" anchor="ctr"/>
          <a:lstStyle/>
          <a:p>
            <a:r>
              <a:rPr lang="en-GB" altLang="en-US" dirty="0">
                <a:solidFill>
                  <a:schemeClr val="tx1"/>
                </a:solidFill>
              </a:rPr>
              <a:t>Look at these photos. Compare what people might do in </a:t>
            </a:r>
            <a:r>
              <a:rPr lang="en-GB" altLang="en-US" b="1" dirty="0">
                <a:solidFill>
                  <a:schemeClr val="tx1"/>
                </a:solidFill>
              </a:rPr>
              <a:t>summer</a:t>
            </a:r>
            <a:r>
              <a:rPr lang="en-GB" altLang="en-US" dirty="0">
                <a:solidFill>
                  <a:schemeClr val="tx1"/>
                </a:solidFill>
              </a:rPr>
              <a:t> with what people might do in </a:t>
            </a:r>
            <a:r>
              <a:rPr lang="en-GB" altLang="en-US" b="1" dirty="0">
                <a:solidFill>
                  <a:schemeClr val="tx1"/>
                </a:solidFill>
              </a:rPr>
              <a:t>autumn</a:t>
            </a:r>
            <a:r>
              <a:rPr lang="en-GB" altLang="en-US" dirty="0">
                <a:solidFill>
                  <a:schemeClr val="tx1"/>
                </a:solidFill>
              </a:rPr>
              <a:t>. </a:t>
            </a:r>
          </a:p>
        </p:txBody>
      </p:sp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id="{403B3107-36E5-4D7C-866A-3D30D99F4C5F}"/>
              </a:ext>
            </a:extLst>
          </p:cNvPr>
          <p:cNvSpPr/>
          <p:nvPr/>
        </p:nvSpPr>
        <p:spPr>
          <a:xfrm>
            <a:off x="801568" y="1350627"/>
            <a:ext cx="45719" cy="510156"/>
          </a:xfrm>
          <a:prstGeom prst="roundRect">
            <a:avLst>
              <a:gd name="adj" fmla="val 50000"/>
            </a:avLst>
          </a:prstGeom>
          <a:solidFill>
            <a:srgbClr val="0082C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 </a:t>
            </a:r>
          </a:p>
        </p:txBody>
      </p:sp>
      <p:pic>
        <p:nvPicPr>
          <p:cNvPr id="21" name="Picture 20">
            <a:extLst>
              <a:ext uri="{FF2B5EF4-FFF2-40B4-BE49-F238E27FC236}">
                <a16:creationId xmlns:a16="http://schemas.microsoft.com/office/drawing/2014/main" id="{8DF1F02D-9D6E-4454-AFD7-0352291D9A3D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272" b="13272"/>
          <a:stretch/>
        </p:blipFill>
        <p:spPr>
          <a:xfrm>
            <a:off x="822121" y="2466362"/>
            <a:ext cx="3665990" cy="1795245"/>
          </a:xfrm>
          <a:prstGeom prst="roundRect">
            <a:avLst>
              <a:gd name="adj" fmla="val 5073"/>
            </a:avLst>
          </a:prstGeom>
          <a:solidFill>
            <a:schemeClr val="accent5">
              <a:lumMod val="20000"/>
              <a:lumOff val="80000"/>
            </a:schemeClr>
          </a:solidFill>
          <a:ln w="28575">
            <a:solidFill>
              <a:srgbClr val="0082CA"/>
            </a:solidFill>
          </a:ln>
        </p:spPr>
      </p:pic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45306236-05E8-4C54-9FB4-E1F5405BE007}"/>
              </a:ext>
            </a:extLst>
          </p:cNvPr>
          <p:cNvSpPr/>
          <p:nvPr/>
        </p:nvSpPr>
        <p:spPr>
          <a:xfrm>
            <a:off x="759787" y="1908380"/>
            <a:ext cx="8040264" cy="474095"/>
          </a:xfrm>
          <a:prstGeom prst="roundRect">
            <a:avLst>
              <a:gd name="adj" fmla="val 13782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rtlCol="0" anchor="ctr"/>
          <a:lstStyle/>
          <a:p>
            <a:r>
              <a:rPr lang="en-GB" altLang="en-US" dirty="0">
                <a:solidFill>
                  <a:schemeClr val="tx1"/>
                </a:solidFill>
              </a:rPr>
              <a:t>Why might they do these things during each season?</a:t>
            </a:r>
          </a:p>
        </p:txBody>
      </p: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57C22DA1-50D0-4386-B75B-450577A7F9D8}"/>
              </a:ext>
            </a:extLst>
          </p:cNvPr>
          <p:cNvSpPr/>
          <p:nvPr/>
        </p:nvSpPr>
        <p:spPr>
          <a:xfrm>
            <a:off x="801568" y="1971413"/>
            <a:ext cx="45719" cy="327171"/>
          </a:xfrm>
          <a:prstGeom prst="roundRect">
            <a:avLst>
              <a:gd name="adj" fmla="val 50000"/>
            </a:avLst>
          </a:prstGeom>
          <a:solidFill>
            <a:srgbClr val="0082C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 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A6E50C0C-9A58-4519-80A4-0E2A7F8B482B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3660" b="33660"/>
          <a:stretch/>
        </p:blipFill>
        <p:spPr>
          <a:xfrm>
            <a:off x="822121" y="4420997"/>
            <a:ext cx="3665990" cy="1795245"/>
          </a:xfrm>
          <a:prstGeom prst="roundRect">
            <a:avLst>
              <a:gd name="adj" fmla="val 5073"/>
            </a:avLst>
          </a:prstGeom>
          <a:solidFill>
            <a:schemeClr val="accent5">
              <a:lumMod val="20000"/>
              <a:lumOff val="80000"/>
            </a:schemeClr>
          </a:solidFill>
          <a:ln w="28575">
            <a:solidFill>
              <a:srgbClr val="0082CA"/>
            </a:solidFill>
          </a:ln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047D9FB0-0BE7-4ADA-A84F-283C61476BD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691" b="5691"/>
          <a:stretch/>
        </p:blipFill>
        <p:spPr>
          <a:xfrm>
            <a:off x="4647501" y="2466362"/>
            <a:ext cx="3665990" cy="1795245"/>
          </a:xfrm>
          <a:prstGeom prst="roundRect">
            <a:avLst>
              <a:gd name="adj" fmla="val 5073"/>
            </a:avLst>
          </a:prstGeom>
          <a:solidFill>
            <a:schemeClr val="accent5">
              <a:lumMod val="20000"/>
              <a:lumOff val="80000"/>
            </a:schemeClr>
          </a:solidFill>
          <a:ln w="28575">
            <a:solidFill>
              <a:srgbClr val="0082CA"/>
            </a:solidFill>
          </a:ln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68FC6211-157B-4DBC-9B03-97F5B8C28B04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272" b="13272"/>
          <a:stretch/>
        </p:blipFill>
        <p:spPr>
          <a:xfrm>
            <a:off x="4647501" y="4420997"/>
            <a:ext cx="3665990" cy="1795245"/>
          </a:xfrm>
          <a:prstGeom prst="roundRect">
            <a:avLst>
              <a:gd name="adj" fmla="val 5073"/>
            </a:avLst>
          </a:prstGeom>
          <a:solidFill>
            <a:schemeClr val="accent5">
              <a:lumMod val="20000"/>
              <a:lumOff val="80000"/>
            </a:schemeClr>
          </a:solidFill>
          <a:ln w="28575">
            <a:solidFill>
              <a:srgbClr val="0082CA"/>
            </a:solidFill>
          </a:ln>
        </p:spPr>
      </p:pic>
    </p:spTree>
    <p:extLst>
      <p:ext uri="{BB962C8B-B14F-4D97-AF65-F5344CB8AC3E}">
        <p14:creationId xmlns:p14="http://schemas.microsoft.com/office/powerpoint/2010/main" val="51383595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66C6384-8E28-4211-B08C-F7DE15F347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Compare the Seasons</a:t>
            </a:r>
          </a:p>
        </p:txBody>
      </p:sp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A32DFB6F-2A86-4C50-80BB-9DB16B3437B3}"/>
              </a:ext>
            </a:extLst>
          </p:cNvPr>
          <p:cNvSpPr/>
          <p:nvPr/>
        </p:nvSpPr>
        <p:spPr>
          <a:xfrm>
            <a:off x="759787" y="1438596"/>
            <a:ext cx="7822151" cy="474095"/>
          </a:xfrm>
          <a:prstGeom prst="roundRect">
            <a:avLst>
              <a:gd name="adj" fmla="val 13782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rtlCol="0" anchor="ctr"/>
          <a:lstStyle/>
          <a:p>
            <a:r>
              <a:rPr lang="en-GB" altLang="en-US" dirty="0">
                <a:solidFill>
                  <a:schemeClr val="tx1"/>
                </a:solidFill>
              </a:rPr>
              <a:t>Some of these photos show </a:t>
            </a:r>
            <a:r>
              <a:rPr lang="en-GB" altLang="en-US" b="1" dirty="0">
                <a:solidFill>
                  <a:schemeClr val="tx1"/>
                </a:solidFill>
              </a:rPr>
              <a:t>summer</a:t>
            </a:r>
            <a:r>
              <a:rPr lang="en-GB" altLang="en-US" dirty="0">
                <a:solidFill>
                  <a:schemeClr val="tx1"/>
                </a:solidFill>
              </a:rPr>
              <a:t> and some show </a:t>
            </a:r>
            <a:r>
              <a:rPr lang="en-GB" altLang="en-US" b="1" dirty="0">
                <a:solidFill>
                  <a:schemeClr val="tx1"/>
                </a:solidFill>
              </a:rPr>
              <a:t>autumn</a:t>
            </a:r>
            <a:r>
              <a:rPr lang="en-GB" altLang="en-US" dirty="0">
                <a:solidFill>
                  <a:schemeClr val="tx1"/>
                </a:solidFill>
              </a:rPr>
              <a:t>. </a:t>
            </a:r>
          </a:p>
          <a:p>
            <a:r>
              <a:rPr lang="en-GB" altLang="en-US" dirty="0">
                <a:solidFill>
                  <a:schemeClr val="tx1"/>
                </a:solidFill>
              </a:rPr>
              <a:t>Which photos shows which season? Explain how you know. </a:t>
            </a:r>
          </a:p>
        </p:txBody>
      </p:sp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id="{403B3107-36E5-4D7C-866A-3D30D99F4C5F}"/>
              </a:ext>
            </a:extLst>
          </p:cNvPr>
          <p:cNvSpPr/>
          <p:nvPr/>
        </p:nvSpPr>
        <p:spPr>
          <a:xfrm>
            <a:off x="801568" y="1434517"/>
            <a:ext cx="45719" cy="510156"/>
          </a:xfrm>
          <a:prstGeom prst="roundRect">
            <a:avLst>
              <a:gd name="adj" fmla="val 50000"/>
            </a:avLst>
          </a:prstGeom>
          <a:solidFill>
            <a:srgbClr val="0082C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 </a:t>
            </a:r>
          </a:p>
        </p:txBody>
      </p:sp>
      <p:pic>
        <p:nvPicPr>
          <p:cNvPr id="21" name="Picture 20">
            <a:extLst>
              <a:ext uri="{FF2B5EF4-FFF2-40B4-BE49-F238E27FC236}">
                <a16:creationId xmlns:a16="http://schemas.microsoft.com/office/drawing/2014/main" id="{8DF1F02D-9D6E-4454-AFD7-0352291D9A3D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712" b="7712"/>
          <a:stretch/>
        </p:blipFill>
        <p:spPr>
          <a:xfrm>
            <a:off x="872455" y="2172748"/>
            <a:ext cx="3665990" cy="1937857"/>
          </a:xfrm>
          <a:prstGeom prst="roundRect">
            <a:avLst>
              <a:gd name="adj" fmla="val 5073"/>
            </a:avLst>
          </a:prstGeom>
          <a:solidFill>
            <a:schemeClr val="accent5">
              <a:lumMod val="20000"/>
              <a:lumOff val="80000"/>
            </a:schemeClr>
          </a:solidFill>
          <a:ln w="28575">
            <a:solidFill>
              <a:srgbClr val="0082CA"/>
            </a:solidFill>
          </a:ln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1C56FF69-0062-452D-BC46-F4B608B74A1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355" b="10355"/>
          <a:stretch/>
        </p:blipFill>
        <p:spPr>
          <a:xfrm>
            <a:off x="872455" y="4228050"/>
            <a:ext cx="3665990" cy="1937857"/>
          </a:xfrm>
          <a:prstGeom prst="roundRect">
            <a:avLst>
              <a:gd name="adj" fmla="val 5073"/>
            </a:avLst>
          </a:prstGeom>
          <a:solidFill>
            <a:schemeClr val="accent5">
              <a:lumMod val="20000"/>
              <a:lumOff val="80000"/>
            </a:schemeClr>
          </a:solidFill>
          <a:ln w="28575">
            <a:solidFill>
              <a:srgbClr val="0082CA"/>
            </a:solidFill>
          </a:ln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51EAC2F7-B079-4AA5-BEE4-6FA1E5C8E0D1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792" b="14792"/>
          <a:stretch/>
        </p:blipFill>
        <p:spPr>
          <a:xfrm>
            <a:off x="4630723" y="2172748"/>
            <a:ext cx="3665990" cy="1937857"/>
          </a:xfrm>
          <a:prstGeom prst="roundRect">
            <a:avLst>
              <a:gd name="adj" fmla="val 5073"/>
            </a:avLst>
          </a:prstGeom>
          <a:solidFill>
            <a:schemeClr val="accent5">
              <a:lumMod val="20000"/>
              <a:lumOff val="80000"/>
            </a:schemeClr>
          </a:solidFill>
          <a:ln w="28575">
            <a:solidFill>
              <a:srgbClr val="0082CA"/>
            </a:solidFill>
          </a:ln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1043849D-AC0A-4C41-B2A5-DDD16CB6EBF7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387" b="10387"/>
          <a:stretch/>
        </p:blipFill>
        <p:spPr>
          <a:xfrm>
            <a:off x="4630723" y="4228050"/>
            <a:ext cx="3665990" cy="1937857"/>
          </a:xfrm>
          <a:prstGeom prst="roundRect">
            <a:avLst>
              <a:gd name="adj" fmla="val 5073"/>
            </a:avLst>
          </a:prstGeom>
          <a:solidFill>
            <a:schemeClr val="accent5">
              <a:lumMod val="20000"/>
              <a:lumOff val="80000"/>
            </a:schemeClr>
          </a:solidFill>
          <a:ln w="28575">
            <a:solidFill>
              <a:srgbClr val="0082CA"/>
            </a:solidFill>
          </a:ln>
        </p:spPr>
      </p:pic>
    </p:spTree>
    <p:extLst>
      <p:ext uri="{BB962C8B-B14F-4D97-AF65-F5344CB8AC3E}">
        <p14:creationId xmlns:p14="http://schemas.microsoft.com/office/powerpoint/2010/main" val="394847524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3E201AD6-BF4A-4B55-A699-E62F2BE4EE39}"/>
              </a:ext>
            </a:extLst>
          </p:cNvPr>
          <p:cNvSpPr/>
          <p:nvPr/>
        </p:nvSpPr>
        <p:spPr>
          <a:xfrm>
            <a:off x="729842" y="1409350"/>
            <a:ext cx="7709483" cy="4882393"/>
          </a:xfrm>
          <a:prstGeom prst="roundRect">
            <a:avLst>
              <a:gd name="adj" fmla="val 7045"/>
            </a:avLst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57BE1FE6-4382-4FE2-8D69-D8971BB56A9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198" r="10198"/>
          <a:stretch/>
        </p:blipFill>
        <p:spPr>
          <a:xfrm>
            <a:off x="2625755" y="2155971"/>
            <a:ext cx="4127384" cy="3667062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266C6384-8E28-4211-B08C-F7DE15F347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Daylight Hours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2815CD24-3C51-4010-A3A9-8B2E7F3D5E1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1742"/>
          <a:stretch/>
        </p:blipFill>
        <p:spPr>
          <a:xfrm>
            <a:off x="2188582" y="1900953"/>
            <a:ext cx="5042728" cy="4382402"/>
          </a:xfrm>
          <a:prstGeom prst="rect">
            <a:avLst/>
          </a:prstGeom>
        </p:spPr>
      </p:pic>
      <p:sp>
        <p:nvSpPr>
          <p:cNvPr id="14" name="Rectangle: Rounded Corners 13">
            <a:extLst>
              <a:ext uri="{FF2B5EF4-FFF2-40B4-BE49-F238E27FC236}">
                <a16:creationId xmlns:a16="http://schemas.microsoft.com/office/drawing/2014/main" id="{7E2D8BE2-6056-4AA8-962E-9926E054F55D}"/>
              </a:ext>
            </a:extLst>
          </p:cNvPr>
          <p:cNvSpPr/>
          <p:nvPr/>
        </p:nvSpPr>
        <p:spPr>
          <a:xfrm>
            <a:off x="729842" y="1367404"/>
            <a:ext cx="7709483" cy="755011"/>
          </a:xfrm>
          <a:prstGeom prst="roundRect">
            <a:avLst>
              <a:gd name="adj" fmla="val 13782"/>
            </a:avLst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rtlCol="0" anchor="ctr"/>
          <a:lstStyle/>
          <a:p>
            <a:pPr algn="ctr"/>
            <a:r>
              <a:rPr lang="en-GB" altLang="en-US" dirty="0">
                <a:solidFill>
                  <a:schemeClr val="bg1"/>
                </a:solidFill>
              </a:rPr>
              <a:t>Imagine you looked out of your bedroom window at 6 p.m. in</a:t>
            </a:r>
            <a:r>
              <a:rPr lang="en-GB" altLang="en-US" b="1" dirty="0">
                <a:solidFill>
                  <a:schemeClr val="bg1"/>
                </a:solidFill>
              </a:rPr>
              <a:t> summer. </a:t>
            </a:r>
            <a:r>
              <a:rPr lang="en-GB" altLang="en-US" dirty="0">
                <a:solidFill>
                  <a:schemeClr val="bg1"/>
                </a:solidFill>
              </a:rPr>
              <a:t>What would you see?</a:t>
            </a:r>
          </a:p>
        </p:txBody>
      </p:sp>
      <p:sp>
        <p:nvSpPr>
          <p:cNvPr id="19" name="Rectangle: Rounded Corners 18">
            <a:extLst>
              <a:ext uri="{FF2B5EF4-FFF2-40B4-BE49-F238E27FC236}">
                <a16:creationId xmlns:a16="http://schemas.microsoft.com/office/drawing/2014/main" id="{35A224A2-1A15-4057-BBC8-F4CB661A9ECA}"/>
              </a:ext>
            </a:extLst>
          </p:cNvPr>
          <p:cNvSpPr/>
          <p:nvPr/>
        </p:nvSpPr>
        <p:spPr>
          <a:xfrm>
            <a:off x="2122414" y="5436064"/>
            <a:ext cx="5209564" cy="755011"/>
          </a:xfrm>
          <a:prstGeom prst="roundRect">
            <a:avLst>
              <a:gd name="adj" fmla="val 13782"/>
            </a:avLst>
          </a:prstGeom>
          <a:solidFill>
            <a:srgbClr val="7BCDC8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rtlCol="0" anchor="ctr"/>
          <a:lstStyle/>
          <a:p>
            <a:r>
              <a:rPr lang="en-GB" altLang="en-US" dirty="0">
                <a:solidFill>
                  <a:schemeClr val="tx1"/>
                </a:solidFill>
              </a:rPr>
              <a:t>What difference would there be if you looked out of the window at the same time in </a:t>
            </a:r>
            <a:r>
              <a:rPr lang="en-GB" altLang="en-US" b="1" dirty="0">
                <a:solidFill>
                  <a:schemeClr val="tx1"/>
                </a:solidFill>
              </a:rPr>
              <a:t>autumn</a:t>
            </a:r>
            <a:r>
              <a:rPr lang="en-GB" altLang="en-US" dirty="0">
                <a:solidFill>
                  <a:schemeClr val="tx1"/>
                </a:solidFill>
              </a:rPr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6949778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: Rounded Corners 12">
            <a:extLst>
              <a:ext uri="{FF2B5EF4-FFF2-40B4-BE49-F238E27FC236}">
                <a16:creationId xmlns:a16="http://schemas.microsoft.com/office/drawing/2014/main" id="{2BFCA668-9855-46DF-866D-7A7239F89BF7}"/>
              </a:ext>
            </a:extLst>
          </p:cNvPr>
          <p:cNvSpPr/>
          <p:nvPr/>
        </p:nvSpPr>
        <p:spPr>
          <a:xfrm>
            <a:off x="604007" y="1367404"/>
            <a:ext cx="7935986" cy="755011"/>
          </a:xfrm>
          <a:prstGeom prst="roundRect">
            <a:avLst>
              <a:gd name="adj" fmla="val 13782"/>
            </a:avLst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rtlCol="0" anchor="ctr"/>
          <a:lstStyle/>
          <a:p>
            <a:pPr rtl="0">
              <a:spcBef>
                <a:spcPts val="0"/>
              </a:spcBef>
              <a:spcAft>
                <a:spcPts val="0"/>
              </a:spcAft>
            </a:pPr>
            <a:r>
              <a:rPr lang="en-GB" sz="1800" b="0" i="0" u="none" strike="noStrike" dirty="0">
                <a:solidFill>
                  <a:srgbClr val="000000"/>
                </a:solidFill>
                <a:effectLst/>
              </a:rPr>
              <a:t>Many people who live in the United Kingdom say that the ‘days get longer’ in summer and ‘begin to get shorter’ in autumn. What does this mean?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66C6384-8E28-4211-B08C-F7DE15F347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Daylight Hours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28BCE41D-4A79-4C6E-BB8A-C17721D47DC3}"/>
              </a:ext>
            </a:extLst>
          </p:cNvPr>
          <p:cNvSpPr txBox="1"/>
          <p:nvPr/>
        </p:nvSpPr>
        <p:spPr>
          <a:xfrm>
            <a:off x="679508" y="2872717"/>
            <a:ext cx="2835479" cy="258532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800" b="0" i="0" u="none" strike="noStrike" dirty="0">
                <a:solidFill>
                  <a:srgbClr val="000000"/>
                </a:solidFill>
                <a:effectLst/>
              </a:rPr>
              <a:t>The days don’t actually get longer or shorter </a:t>
            </a:r>
            <a:r>
              <a:rPr lang="en-GB" dirty="0"/>
              <a:t>–</a:t>
            </a:r>
            <a:r>
              <a:rPr lang="en-GB" sz="1800" b="0" i="0" u="none" strike="noStrike" dirty="0">
                <a:solidFill>
                  <a:srgbClr val="000000"/>
                </a:solidFill>
                <a:effectLst/>
              </a:rPr>
              <a:t> there are always 24 hours in a day.</a:t>
            </a:r>
          </a:p>
          <a:p>
            <a:pPr rtl="0">
              <a:spcBef>
                <a:spcPts val="0"/>
              </a:spcBef>
              <a:spcAft>
                <a:spcPts val="0"/>
              </a:spcAft>
            </a:pPr>
            <a:endParaRPr lang="en-GB" sz="1800" b="0" i="0" u="none" strike="noStrike" dirty="0">
              <a:solidFill>
                <a:srgbClr val="000000"/>
              </a:solidFill>
              <a:effectLst/>
            </a:endParaRPr>
          </a:p>
          <a:p>
            <a:r>
              <a:rPr lang="en-GB" dirty="0">
                <a:solidFill>
                  <a:srgbClr val="000000"/>
                </a:solidFill>
              </a:rPr>
              <a:t>But, in summer, there are more hours of daylight and in autumn, there are fewer hours of daylight. </a:t>
            </a: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40DE87F5-86B6-4543-B47B-E716ADC70891}"/>
              </a:ext>
            </a:extLst>
          </p:cNvPr>
          <p:cNvGrpSpPr/>
          <p:nvPr/>
        </p:nvGrpSpPr>
        <p:grpSpPr>
          <a:xfrm>
            <a:off x="3598876" y="2231472"/>
            <a:ext cx="4924340" cy="3993159"/>
            <a:chOff x="3598876" y="2231472"/>
            <a:chExt cx="4924340" cy="3993159"/>
          </a:xfrm>
        </p:grpSpPr>
        <p:sp>
          <p:nvSpPr>
            <p:cNvPr id="15" name="Rectangle: Rounded Corners 14">
              <a:extLst>
                <a:ext uri="{FF2B5EF4-FFF2-40B4-BE49-F238E27FC236}">
                  <a16:creationId xmlns:a16="http://schemas.microsoft.com/office/drawing/2014/main" id="{DC598B3A-96EC-4441-A3AB-F0806EAF29BF}"/>
                </a:ext>
              </a:extLst>
            </p:cNvPr>
            <p:cNvSpPr/>
            <p:nvPr/>
          </p:nvSpPr>
          <p:spPr>
            <a:xfrm>
              <a:off x="3598876" y="2231472"/>
              <a:ext cx="2323752" cy="3993159"/>
            </a:xfrm>
            <a:prstGeom prst="roundRect">
              <a:avLst>
                <a:gd name="adj" fmla="val 7895"/>
              </a:avLst>
            </a:prstGeom>
            <a:solidFill>
              <a:schemeClr val="bg1"/>
            </a:solidFill>
            <a:ln w="38100"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6" name="Picture 5">
              <a:extLst>
                <a:ext uri="{FF2B5EF4-FFF2-40B4-BE49-F238E27FC236}">
                  <a16:creationId xmlns:a16="http://schemas.microsoft.com/office/drawing/2014/main" id="{FDA6B623-6A7A-40E9-AE1A-6A7379DDD272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026668" y="2698318"/>
              <a:ext cx="1664999" cy="1663958"/>
            </a:xfrm>
            <a:prstGeom prst="rect">
              <a:avLst/>
            </a:prstGeom>
          </p:spPr>
        </p:pic>
        <p:pic>
          <p:nvPicPr>
            <p:cNvPr id="17" name="Picture 16">
              <a:extLst>
                <a:ext uri="{FF2B5EF4-FFF2-40B4-BE49-F238E27FC236}">
                  <a16:creationId xmlns:a16="http://schemas.microsoft.com/office/drawing/2014/main" id="{8B4109FF-7D33-48EB-81B5-5C82D2075BD2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026668" y="4443228"/>
              <a:ext cx="1664999" cy="1663958"/>
            </a:xfrm>
            <a:prstGeom prst="rect">
              <a:avLst/>
            </a:prstGeom>
          </p:spPr>
        </p:pic>
        <p:sp>
          <p:nvSpPr>
            <p:cNvPr id="18" name="TextBox 17">
              <a:extLst>
                <a:ext uri="{FF2B5EF4-FFF2-40B4-BE49-F238E27FC236}">
                  <a16:creationId xmlns:a16="http://schemas.microsoft.com/office/drawing/2014/main" id="{C0420A24-54A5-4DE3-8D96-EE3800316094}"/>
                </a:ext>
              </a:extLst>
            </p:cNvPr>
            <p:cNvSpPr txBox="1"/>
            <p:nvPr/>
          </p:nvSpPr>
          <p:spPr>
            <a:xfrm>
              <a:off x="3649211" y="2251932"/>
              <a:ext cx="2332140" cy="36933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 rtl="0">
                <a:spcBef>
                  <a:spcPts val="0"/>
                </a:spcBef>
                <a:spcAft>
                  <a:spcPts val="0"/>
                </a:spcAft>
              </a:pPr>
              <a:r>
                <a:rPr lang="en-BB" sz="1800" b="0" i="0" u="none" strike="noStrike" dirty="0">
                  <a:solidFill>
                    <a:srgbClr val="000000"/>
                  </a:solidFill>
                  <a:effectLst/>
                </a:rPr>
                <a:t>Summer</a:t>
              </a:r>
              <a:r>
                <a:rPr lang="en-GB" sz="1800" b="0" i="0" u="none" strike="noStrike" dirty="0">
                  <a:solidFill>
                    <a:srgbClr val="000000"/>
                  </a:solidFill>
                  <a:effectLst/>
                </a:rPr>
                <a:t> </a:t>
              </a:r>
              <a:endParaRPr lang="en-GB" b="0" dirty="0">
                <a:effectLst/>
              </a:endParaRPr>
            </a:p>
          </p:txBody>
        </p:sp>
        <p:sp>
          <p:nvSpPr>
            <p:cNvPr id="20" name="TextBox 19">
              <a:extLst>
                <a:ext uri="{FF2B5EF4-FFF2-40B4-BE49-F238E27FC236}">
                  <a16:creationId xmlns:a16="http://schemas.microsoft.com/office/drawing/2014/main" id="{6416A238-0BD3-439F-A3B4-D73E632272D6}"/>
                </a:ext>
              </a:extLst>
            </p:cNvPr>
            <p:cNvSpPr txBox="1"/>
            <p:nvPr/>
          </p:nvSpPr>
          <p:spPr>
            <a:xfrm>
              <a:off x="3607266" y="2847550"/>
              <a:ext cx="528507" cy="30777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 rtl="0">
                <a:spcBef>
                  <a:spcPts val="0"/>
                </a:spcBef>
                <a:spcAft>
                  <a:spcPts val="0"/>
                </a:spcAft>
              </a:pPr>
              <a:r>
                <a:rPr lang="en-GB" sz="1400" b="1" i="0" u="none" strike="noStrike" dirty="0">
                  <a:solidFill>
                    <a:srgbClr val="000000"/>
                  </a:solidFill>
                  <a:effectLst/>
                </a:rPr>
                <a:t>AM</a:t>
              </a:r>
              <a:endParaRPr lang="en-GB" sz="1400" b="1" dirty="0">
                <a:effectLst/>
              </a:endParaRPr>
            </a:p>
          </p:txBody>
        </p:sp>
        <p:sp>
          <p:nvSpPr>
            <p:cNvPr id="21" name="TextBox 20">
              <a:extLst>
                <a:ext uri="{FF2B5EF4-FFF2-40B4-BE49-F238E27FC236}">
                  <a16:creationId xmlns:a16="http://schemas.microsoft.com/office/drawing/2014/main" id="{CCC3786F-7C68-4AAC-A184-603E0A2452C9}"/>
                </a:ext>
              </a:extLst>
            </p:cNvPr>
            <p:cNvSpPr txBox="1"/>
            <p:nvPr/>
          </p:nvSpPr>
          <p:spPr>
            <a:xfrm>
              <a:off x="3607266" y="4550515"/>
              <a:ext cx="528507" cy="30777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 rtl="0">
                <a:spcBef>
                  <a:spcPts val="0"/>
                </a:spcBef>
                <a:spcAft>
                  <a:spcPts val="0"/>
                </a:spcAft>
              </a:pPr>
              <a:r>
                <a:rPr lang="en-GB" sz="1400" b="1" dirty="0">
                  <a:solidFill>
                    <a:srgbClr val="000000"/>
                  </a:solidFill>
                </a:rPr>
                <a:t>P</a:t>
              </a:r>
              <a:r>
                <a:rPr lang="en-GB" sz="1400" b="1" i="0" u="none" strike="noStrike" dirty="0">
                  <a:solidFill>
                    <a:srgbClr val="000000"/>
                  </a:solidFill>
                  <a:effectLst/>
                </a:rPr>
                <a:t>M</a:t>
              </a:r>
              <a:endParaRPr lang="en-GB" sz="1400" b="1" dirty="0">
                <a:effectLst/>
              </a:endParaRPr>
            </a:p>
          </p:txBody>
        </p:sp>
        <p:sp>
          <p:nvSpPr>
            <p:cNvPr id="39" name="Freeform: Shape 38">
              <a:extLst>
                <a:ext uri="{FF2B5EF4-FFF2-40B4-BE49-F238E27FC236}">
                  <a16:creationId xmlns:a16="http://schemas.microsoft.com/office/drawing/2014/main" id="{19276C63-80B7-4395-BBBA-6FD32289A509}"/>
                </a:ext>
              </a:extLst>
            </p:cNvPr>
            <p:cNvSpPr/>
            <p:nvPr/>
          </p:nvSpPr>
          <p:spPr>
            <a:xfrm rot="10800000">
              <a:off x="4118996" y="4548094"/>
              <a:ext cx="713064" cy="926379"/>
            </a:xfrm>
            <a:custGeom>
              <a:avLst/>
              <a:gdLst>
                <a:gd name="connsiteX0" fmla="*/ 0 w 713064"/>
                <a:gd name="connsiteY0" fmla="*/ 926379 h 926379"/>
                <a:gd name="connsiteX1" fmla="*/ 0 w 713064"/>
                <a:gd name="connsiteY1" fmla="*/ 227658 h 926379"/>
                <a:gd name="connsiteX2" fmla="*/ 679141 w 713064"/>
                <a:gd name="connsiteY2" fmla="*/ 0 h 926379"/>
                <a:gd name="connsiteX3" fmla="*/ 695482 w 713064"/>
                <a:gd name="connsiteY3" fmla="*/ 47625 h 926379"/>
                <a:gd name="connsiteX4" fmla="*/ 713064 w 713064"/>
                <a:gd name="connsiteY4" fmla="*/ 206187 h 926379"/>
                <a:gd name="connsiteX5" fmla="*/ 133660 w 713064"/>
                <a:gd name="connsiteY5" fmla="*/ 912983 h 9263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713064" h="926379">
                  <a:moveTo>
                    <a:pt x="0" y="926379"/>
                  </a:moveTo>
                  <a:lnTo>
                    <a:pt x="0" y="227658"/>
                  </a:lnTo>
                  <a:lnTo>
                    <a:pt x="679141" y="0"/>
                  </a:lnTo>
                  <a:lnTo>
                    <a:pt x="695482" y="47625"/>
                  </a:lnTo>
                  <a:cubicBezTo>
                    <a:pt x="706991" y="98647"/>
                    <a:pt x="713064" y="151712"/>
                    <a:pt x="713064" y="206187"/>
                  </a:cubicBezTo>
                  <a:cubicBezTo>
                    <a:pt x="713064" y="554828"/>
                    <a:pt x="464325" y="845710"/>
                    <a:pt x="133660" y="912983"/>
                  </a:cubicBezTo>
                  <a:close/>
                </a:path>
              </a:pathLst>
            </a:custGeom>
            <a:solidFill>
              <a:schemeClr val="accent5">
                <a:lumMod val="75000"/>
                <a:alpha val="37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GB"/>
            </a:p>
          </p:txBody>
        </p:sp>
        <p:pic>
          <p:nvPicPr>
            <p:cNvPr id="10" name="Picture 9">
              <a:extLst>
                <a:ext uri="{FF2B5EF4-FFF2-40B4-BE49-F238E27FC236}">
                  <a16:creationId xmlns:a16="http://schemas.microsoft.com/office/drawing/2014/main" id="{FFDDE555-60CB-492C-9B81-ECE7C8ED956B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286" t="2875" r="2669" b="3080"/>
            <a:stretch/>
          </p:blipFill>
          <p:spPr>
            <a:xfrm>
              <a:off x="5170736" y="2625754"/>
              <a:ext cx="332442" cy="332541"/>
            </a:xfrm>
            <a:prstGeom prst="ellipse">
              <a:avLst/>
            </a:prstGeom>
            <a:ln w="6350">
              <a:solidFill>
                <a:srgbClr val="1C1C1C"/>
              </a:solidFill>
            </a:ln>
          </p:spPr>
        </p:pic>
        <p:pic>
          <p:nvPicPr>
            <p:cNvPr id="5" name="Picture 4">
              <a:extLst>
                <a:ext uri="{FF2B5EF4-FFF2-40B4-BE49-F238E27FC236}">
                  <a16:creationId xmlns:a16="http://schemas.microsoft.com/office/drawing/2014/main" id="{30582C8C-E4AF-4B8B-974F-E681338F625C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5999" t="-10720" r="-13552" b="-14669"/>
            <a:stretch/>
          </p:blipFill>
          <p:spPr>
            <a:xfrm>
              <a:off x="4225450" y="2625754"/>
              <a:ext cx="337679" cy="327172"/>
            </a:xfrm>
            <a:prstGeom prst="ellipse">
              <a:avLst/>
            </a:prstGeom>
            <a:solidFill>
              <a:schemeClr val="bg1"/>
            </a:solidFill>
            <a:ln>
              <a:solidFill>
                <a:srgbClr val="1C1C1C"/>
              </a:solidFill>
            </a:ln>
          </p:spPr>
        </p:pic>
        <p:pic>
          <p:nvPicPr>
            <p:cNvPr id="31" name="Picture 30">
              <a:extLst>
                <a:ext uri="{FF2B5EF4-FFF2-40B4-BE49-F238E27FC236}">
                  <a16:creationId xmlns:a16="http://schemas.microsoft.com/office/drawing/2014/main" id="{A544F630-972F-4817-95E6-69BA2E29145C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286" t="2875" r="2669" b="3080"/>
            <a:stretch/>
          </p:blipFill>
          <p:spPr>
            <a:xfrm>
              <a:off x="4256336" y="4370664"/>
              <a:ext cx="332442" cy="332541"/>
            </a:xfrm>
            <a:prstGeom prst="ellipse">
              <a:avLst/>
            </a:prstGeom>
            <a:ln w="6350">
              <a:solidFill>
                <a:srgbClr val="1C1C1C"/>
              </a:solidFill>
            </a:ln>
          </p:spPr>
        </p:pic>
        <p:sp>
          <p:nvSpPr>
            <p:cNvPr id="38" name="Freeform: Shape 37">
              <a:extLst>
                <a:ext uri="{FF2B5EF4-FFF2-40B4-BE49-F238E27FC236}">
                  <a16:creationId xmlns:a16="http://schemas.microsoft.com/office/drawing/2014/main" id="{1E7C87EF-7D57-4C56-AD1A-F80A8377AEBD}"/>
                </a:ext>
              </a:extLst>
            </p:cNvPr>
            <p:cNvSpPr/>
            <p:nvPr/>
          </p:nvSpPr>
          <p:spPr>
            <a:xfrm>
              <a:off x="4878154" y="2808507"/>
              <a:ext cx="713064" cy="1234668"/>
            </a:xfrm>
            <a:custGeom>
              <a:avLst/>
              <a:gdLst>
                <a:gd name="connsiteX0" fmla="*/ 0 w 713064"/>
                <a:gd name="connsiteY0" fmla="*/ 0 h 1234668"/>
                <a:gd name="connsiteX1" fmla="*/ 133660 w 713064"/>
                <a:gd name="connsiteY1" fmla="*/ 13397 h 1234668"/>
                <a:gd name="connsiteX2" fmla="*/ 713064 w 713064"/>
                <a:gd name="connsiteY2" fmla="*/ 720192 h 1234668"/>
                <a:gd name="connsiteX3" fmla="*/ 547362 w 713064"/>
                <a:gd name="connsiteY3" fmla="*/ 1179103 h 1234668"/>
                <a:gd name="connsiteX4" fmla="*/ 492792 w 713064"/>
                <a:gd name="connsiteY4" fmla="*/ 1234668 h 1234668"/>
                <a:gd name="connsiteX5" fmla="*/ 0 w 713064"/>
                <a:gd name="connsiteY5" fmla="*/ 769796 h 12346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713064" h="1234668">
                  <a:moveTo>
                    <a:pt x="0" y="0"/>
                  </a:moveTo>
                  <a:lnTo>
                    <a:pt x="133660" y="13397"/>
                  </a:lnTo>
                  <a:cubicBezTo>
                    <a:pt x="464325" y="80669"/>
                    <a:pt x="713064" y="371551"/>
                    <a:pt x="713064" y="720192"/>
                  </a:cubicBezTo>
                  <a:cubicBezTo>
                    <a:pt x="713064" y="894513"/>
                    <a:pt x="650879" y="1054393"/>
                    <a:pt x="547362" y="1179103"/>
                  </a:cubicBezTo>
                  <a:lnTo>
                    <a:pt x="492792" y="1234668"/>
                  </a:lnTo>
                  <a:lnTo>
                    <a:pt x="0" y="769796"/>
                  </a:lnTo>
                  <a:close/>
                </a:path>
              </a:pathLst>
            </a:custGeom>
            <a:solidFill>
              <a:schemeClr val="accent5">
                <a:lumMod val="75000"/>
                <a:alpha val="37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GB"/>
            </a:p>
          </p:txBody>
        </p:sp>
        <p:pic>
          <p:nvPicPr>
            <p:cNvPr id="32" name="Picture 31">
              <a:extLst>
                <a:ext uri="{FF2B5EF4-FFF2-40B4-BE49-F238E27FC236}">
                  <a16:creationId xmlns:a16="http://schemas.microsoft.com/office/drawing/2014/main" id="{0824C6DA-41F2-4D0F-8AF1-B50B445146C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5999" t="-10720" r="-13552" b="-14669"/>
            <a:stretch/>
          </p:blipFill>
          <p:spPr>
            <a:xfrm>
              <a:off x="5165017" y="4370664"/>
              <a:ext cx="337679" cy="327172"/>
            </a:xfrm>
            <a:prstGeom prst="ellipse">
              <a:avLst/>
            </a:prstGeom>
            <a:solidFill>
              <a:schemeClr val="bg1"/>
            </a:solidFill>
            <a:ln>
              <a:solidFill>
                <a:srgbClr val="1C1C1C"/>
              </a:solidFill>
            </a:ln>
          </p:spPr>
        </p:pic>
        <p:sp>
          <p:nvSpPr>
            <p:cNvPr id="50" name="Rectangle: Rounded Corners 49">
              <a:extLst>
                <a:ext uri="{FF2B5EF4-FFF2-40B4-BE49-F238E27FC236}">
                  <a16:creationId xmlns:a16="http://schemas.microsoft.com/office/drawing/2014/main" id="{9EE82EE3-CD58-435B-862D-75700835CE7B}"/>
                </a:ext>
              </a:extLst>
            </p:cNvPr>
            <p:cNvSpPr/>
            <p:nvPr/>
          </p:nvSpPr>
          <p:spPr>
            <a:xfrm>
              <a:off x="6140741" y="2231472"/>
              <a:ext cx="2323752" cy="3993159"/>
            </a:xfrm>
            <a:prstGeom prst="roundRect">
              <a:avLst>
                <a:gd name="adj" fmla="val 7895"/>
              </a:avLst>
            </a:prstGeom>
            <a:solidFill>
              <a:schemeClr val="bg1"/>
            </a:solidFill>
            <a:ln w="38100"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pic>
          <p:nvPicPr>
            <p:cNvPr id="51" name="Picture 50">
              <a:extLst>
                <a:ext uri="{FF2B5EF4-FFF2-40B4-BE49-F238E27FC236}">
                  <a16:creationId xmlns:a16="http://schemas.microsoft.com/office/drawing/2014/main" id="{660E8B37-460C-4329-8765-8F1218243B8D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568533" y="2698318"/>
              <a:ext cx="1664999" cy="1663958"/>
            </a:xfrm>
            <a:prstGeom prst="rect">
              <a:avLst/>
            </a:prstGeom>
          </p:spPr>
        </p:pic>
        <p:pic>
          <p:nvPicPr>
            <p:cNvPr id="52" name="Picture 51">
              <a:extLst>
                <a:ext uri="{FF2B5EF4-FFF2-40B4-BE49-F238E27FC236}">
                  <a16:creationId xmlns:a16="http://schemas.microsoft.com/office/drawing/2014/main" id="{64129875-9449-4CAB-BBE4-164F5D4AFBD8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568533" y="4443228"/>
              <a:ext cx="1664999" cy="1663958"/>
            </a:xfrm>
            <a:prstGeom prst="rect">
              <a:avLst/>
            </a:prstGeom>
          </p:spPr>
        </p:pic>
        <p:sp>
          <p:nvSpPr>
            <p:cNvPr id="53" name="TextBox 52">
              <a:extLst>
                <a:ext uri="{FF2B5EF4-FFF2-40B4-BE49-F238E27FC236}">
                  <a16:creationId xmlns:a16="http://schemas.microsoft.com/office/drawing/2014/main" id="{E39E6361-34C7-4EE2-B646-F3ED9AD7725F}"/>
                </a:ext>
              </a:extLst>
            </p:cNvPr>
            <p:cNvSpPr txBox="1"/>
            <p:nvPr/>
          </p:nvSpPr>
          <p:spPr>
            <a:xfrm>
              <a:off x="6191076" y="2251932"/>
              <a:ext cx="2332140" cy="36933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 rtl="0">
                <a:spcBef>
                  <a:spcPts val="0"/>
                </a:spcBef>
                <a:spcAft>
                  <a:spcPts val="0"/>
                </a:spcAft>
              </a:pPr>
              <a:r>
                <a:rPr lang="en-BB" sz="1800" b="0" i="0" u="none" strike="noStrike" dirty="0">
                  <a:solidFill>
                    <a:srgbClr val="000000"/>
                  </a:solidFill>
                  <a:effectLst/>
                </a:rPr>
                <a:t>Autumn</a:t>
              </a:r>
              <a:r>
                <a:rPr lang="en-GB" sz="1800" b="0" i="0" u="none" strike="noStrike" dirty="0">
                  <a:solidFill>
                    <a:srgbClr val="000000"/>
                  </a:solidFill>
                  <a:effectLst/>
                </a:rPr>
                <a:t> </a:t>
              </a:r>
              <a:endParaRPr lang="en-GB" b="0" dirty="0">
                <a:effectLst/>
              </a:endParaRPr>
            </a:p>
          </p:txBody>
        </p:sp>
        <p:sp>
          <p:nvSpPr>
            <p:cNvPr id="54" name="TextBox 53">
              <a:extLst>
                <a:ext uri="{FF2B5EF4-FFF2-40B4-BE49-F238E27FC236}">
                  <a16:creationId xmlns:a16="http://schemas.microsoft.com/office/drawing/2014/main" id="{12115F3D-798B-417E-8720-017973670C78}"/>
                </a:ext>
              </a:extLst>
            </p:cNvPr>
            <p:cNvSpPr txBox="1"/>
            <p:nvPr/>
          </p:nvSpPr>
          <p:spPr>
            <a:xfrm>
              <a:off x="6149131" y="2847550"/>
              <a:ext cx="528507" cy="30777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 rtl="0">
                <a:spcBef>
                  <a:spcPts val="0"/>
                </a:spcBef>
                <a:spcAft>
                  <a:spcPts val="0"/>
                </a:spcAft>
              </a:pPr>
              <a:r>
                <a:rPr lang="en-GB" sz="1400" b="1" i="0" u="none" strike="noStrike" dirty="0">
                  <a:solidFill>
                    <a:srgbClr val="000000"/>
                  </a:solidFill>
                  <a:effectLst/>
                </a:rPr>
                <a:t>AM</a:t>
              </a:r>
              <a:endParaRPr lang="en-GB" sz="1400" b="1" dirty="0">
                <a:effectLst/>
              </a:endParaRPr>
            </a:p>
          </p:txBody>
        </p:sp>
        <p:sp>
          <p:nvSpPr>
            <p:cNvPr id="55" name="TextBox 54">
              <a:extLst>
                <a:ext uri="{FF2B5EF4-FFF2-40B4-BE49-F238E27FC236}">
                  <a16:creationId xmlns:a16="http://schemas.microsoft.com/office/drawing/2014/main" id="{AC2879A1-4582-4572-9868-04FD88FF7220}"/>
                </a:ext>
              </a:extLst>
            </p:cNvPr>
            <p:cNvSpPr txBox="1"/>
            <p:nvPr/>
          </p:nvSpPr>
          <p:spPr>
            <a:xfrm>
              <a:off x="6149131" y="4550515"/>
              <a:ext cx="528507" cy="30777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 rtl="0">
                <a:spcBef>
                  <a:spcPts val="0"/>
                </a:spcBef>
                <a:spcAft>
                  <a:spcPts val="0"/>
                </a:spcAft>
              </a:pPr>
              <a:r>
                <a:rPr lang="en-GB" sz="1400" b="1" dirty="0">
                  <a:solidFill>
                    <a:srgbClr val="000000"/>
                  </a:solidFill>
                </a:rPr>
                <a:t>P</a:t>
              </a:r>
              <a:r>
                <a:rPr lang="en-GB" sz="1400" b="1" i="0" u="none" strike="noStrike" dirty="0">
                  <a:solidFill>
                    <a:srgbClr val="000000"/>
                  </a:solidFill>
                  <a:effectLst/>
                </a:rPr>
                <a:t>M</a:t>
              </a:r>
              <a:endParaRPr lang="en-GB" sz="1400" b="1" dirty="0">
                <a:effectLst/>
              </a:endParaRPr>
            </a:p>
          </p:txBody>
        </p:sp>
        <p:pic>
          <p:nvPicPr>
            <p:cNvPr id="34" name="Picture 33">
              <a:extLst>
                <a:ext uri="{FF2B5EF4-FFF2-40B4-BE49-F238E27FC236}">
                  <a16:creationId xmlns:a16="http://schemas.microsoft.com/office/drawing/2014/main" id="{6378DA28-BEA6-4952-A142-C090FEAFB2F7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286" t="2875" r="2669" b="3080"/>
            <a:stretch/>
          </p:blipFill>
          <p:spPr>
            <a:xfrm>
              <a:off x="7712600" y="2625754"/>
              <a:ext cx="332442" cy="332541"/>
            </a:xfrm>
            <a:prstGeom prst="ellipse">
              <a:avLst/>
            </a:prstGeom>
            <a:ln w="6350">
              <a:solidFill>
                <a:srgbClr val="1C1C1C"/>
              </a:solidFill>
            </a:ln>
          </p:spPr>
        </p:pic>
        <p:pic>
          <p:nvPicPr>
            <p:cNvPr id="35" name="Picture 34">
              <a:extLst>
                <a:ext uri="{FF2B5EF4-FFF2-40B4-BE49-F238E27FC236}">
                  <a16:creationId xmlns:a16="http://schemas.microsoft.com/office/drawing/2014/main" id="{B713C850-C1B7-4859-9997-AB8F786AC38B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5999" t="-10720" r="-13552" b="-14669"/>
            <a:stretch/>
          </p:blipFill>
          <p:spPr>
            <a:xfrm>
              <a:off x="6742148" y="2625754"/>
              <a:ext cx="337679" cy="327172"/>
            </a:xfrm>
            <a:prstGeom prst="ellipse">
              <a:avLst/>
            </a:prstGeom>
            <a:solidFill>
              <a:schemeClr val="bg1"/>
            </a:solidFill>
            <a:ln>
              <a:solidFill>
                <a:srgbClr val="1C1C1C"/>
              </a:solidFill>
            </a:ln>
          </p:spPr>
        </p:pic>
        <p:pic>
          <p:nvPicPr>
            <p:cNvPr id="36" name="Picture 35">
              <a:extLst>
                <a:ext uri="{FF2B5EF4-FFF2-40B4-BE49-F238E27FC236}">
                  <a16:creationId xmlns:a16="http://schemas.microsoft.com/office/drawing/2014/main" id="{189E578D-83AA-4CC4-ACD4-56F388CC3CFB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286" t="2875" r="2669" b="3080"/>
            <a:stretch/>
          </p:blipFill>
          <p:spPr>
            <a:xfrm>
              <a:off x="6756256" y="4370664"/>
              <a:ext cx="332442" cy="332541"/>
            </a:xfrm>
            <a:prstGeom prst="ellipse">
              <a:avLst/>
            </a:prstGeom>
            <a:ln w="6350">
              <a:solidFill>
                <a:srgbClr val="1C1C1C"/>
              </a:solidFill>
            </a:ln>
          </p:spPr>
        </p:pic>
        <p:sp>
          <p:nvSpPr>
            <p:cNvPr id="41" name="Freeform: Shape 40">
              <a:extLst>
                <a:ext uri="{FF2B5EF4-FFF2-40B4-BE49-F238E27FC236}">
                  <a16:creationId xmlns:a16="http://schemas.microsoft.com/office/drawing/2014/main" id="{9F2F0B86-DFC8-4F0F-9757-55B5DDA2FCA7}"/>
                </a:ext>
              </a:extLst>
            </p:cNvPr>
            <p:cNvSpPr/>
            <p:nvPr/>
          </p:nvSpPr>
          <p:spPr>
            <a:xfrm rot="3673667">
              <a:off x="7018578" y="4753887"/>
              <a:ext cx="1347780" cy="843257"/>
            </a:xfrm>
            <a:custGeom>
              <a:avLst/>
              <a:gdLst>
                <a:gd name="connsiteX0" fmla="*/ 0 w 1347780"/>
                <a:gd name="connsiteY0" fmla="*/ 367135 h 843257"/>
                <a:gd name="connsiteX1" fmla="*/ 76077 w 1347780"/>
                <a:gd name="connsiteY1" fmla="*/ 256425 h 843257"/>
                <a:gd name="connsiteX2" fmla="*/ 974495 w 1347780"/>
                <a:gd name="connsiteY2" fmla="*/ 88755 h 843257"/>
                <a:gd name="connsiteX3" fmla="*/ 1341809 w 1347780"/>
                <a:gd name="connsiteY3" fmla="*/ 814756 h 843257"/>
                <a:gd name="connsiteX4" fmla="*/ 1335584 w 1347780"/>
                <a:gd name="connsiteY4" fmla="*/ 843257 h 843257"/>
                <a:gd name="connsiteX5" fmla="*/ 673544 w 1347780"/>
                <a:gd name="connsiteY5" fmla="*/ 736997 h 843257"/>
                <a:gd name="connsiteX6" fmla="*/ 673545 w 1347780"/>
                <a:gd name="connsiteY6" fmla="*/ 736998 h 843257"/>
                <a:gd name="connsiteX7" fmla="*/ 622857 w 1347780"/>
                <a:gd name="connsiteY7" fmla="*/ 709164 h 843257"/>
                <a:gd name="connsiteX8" fmla="*/ 622857 w 1347780"/>
                <a:gd name="connsiteY8" fmla="*/ 709161 h 8432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347780" h="843257">
                  <a:moveTo>
                    <a:pt x="0" y="367135"/>
                  </a:moveTo>
                  <a:lnTo>
                    <a:pt x="76077" y="256425"/>
                  </a:lnTo>
                  <a:cubicBezTo>
                    <a:pt x="294202" y="-1036"/>
                    <a:pt x="668897" y="-79056"/>
                    <a:pt x="974495" y="88755"/>
                  </a:cubicBezTo>
                  <a:cubicBezTo>
                    <a:pt x="1241893" y="235590"/>
                    <a:pt x="1378864" y="528067"/>
                    <a:pt x="1341809" y="814756"/>
                  </a:cubicBezTo>
                  <a:lnTo>
                    <a:pt x="1335584" y="843257"/>
                  </a:lnTo>
                  <a:lnTo>
                    <a:pt x="673544" y="736997"/>
                  </a:lnTo>
                  <a:lnTo>
                    <a:pt x="673545" y="736998"/>
                  </a:lnTo>
                  <a:lnTo>
                    <a:pt x="622857" y="709164"/>
                  </a:lnTo>
                  <a:lnTo>
                    <a:pt x="622857" y="709161"/>
                  </a:lnTo>
                  <a:close/>
                </a:path>
              </a:pathLst>
            </a:custGeom>
            <a:solidFill>
              <a:schemeClr val="accent5">
                <a:lumMod val="75000"/>
                <a:alpha val="37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GB"/>
            </a:p>
          </p:txBody>
        </p:sp>
        <p:pic>
          <p:nvPicPr>
            <p:cNvPr id="37" name="Picture 36">
              <a:extLst>
                <a:ext uri="{FF2B5EF4-FFF2-40B4-BE49-F238E27FC236}">
                  <a16:creationId xmlns:a16="http://schemas.microsoft.com/office/drawing/2014/main" id="{BF476F32-E382-4A27-A15A-02DD17BBAF22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5999" t="-10720" r="-13552" b="-14669"/>
            <a:stretch/>
          </p:blipFill>
          <p:spPr>
            <a:xfrm>
              <a:off x="7690104" y="4370664"/>
              <a:ext cx="337679" cy="327172"/>
            </a:xfrm>
            <a:prstGeom prst="ellipse">
              <a:avLst/>
            </a:prstGeom>
            <a:solidFill>
              <a:schemeClr val="bg1"/>
            </a:solidFill>
            <a:ln>
              <a:solidFill>
                <a:srgbClr val="1C1C1C"/>
              </a:solidFill>
            </a:ln>
          </p:spPr>
        </p:pic>
      </p:grpSp>
    </p:spTree>
    <p:extLst>
      <p:ext uri="{BB962C8B-B14F-4D97-AF65-F5344CB8AC3E}">
        <p14:creationId xmlns:p14="http://schemas.microsoft.com/office/powerpoint/2010/main" val="22266763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hlinkClick r:id="rId2"/>
            <a:extLst>
              <a:ext uri="{FF2B5EF4-FFF2-40B4-BE49-F238E27FC236}">
                <a16:creationId xmlns:a16="http://schemas.microsoft.com/office/drawing/2014/main" id="{9775FED1-2791-4BB7-869B-C9FF47F25C2A}"/>
              </a:ext>
            </a:extLst>
          </p:cNvPr>
          <p:cNvSpPr/>
          <p:nvPr/>
        </p:nvSpPr>
        <p:spPr>
          <a:xfrm>
            <a:off x="7541703" y="5872294"/>
            <a:ext cx="1384183" cy="985706"/>
          </a:xfrm>
          <a:prstGeom prst="rect">
            <a:avLst/>
          </a:prstGeom>
          <a:solidFill>
            <a:srgbClr val="18A0DB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Template.potx" id="{F2D9965A-8C68-4F5E-A2B5-CF7E0DDA752E}" vid="{78487116-FFC1-4A12-BB7A-4083D6069C8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848</TotalTime>
  <Words>350</Words>
  <Application>Microsoft Office PowerPoint</Application>
  <PresentationFormat>On-screen Show (4:3)</PresentationFormat>
  <Paragraphs>42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7" baseType="lpstr">
      <vt:lpstr>Arial</vt:lpstr>
      <vt:lpstr>Calibri</vt:lpstr>
      <vt:lpstr>Twinkl</vt:lpstr>
      <vt:lpstr>Office Theme</vt:lpstr>
      <vt:lpstr>PowerPoint Presentation</vt:lpstr>
      <vt:lpstr>Which Season?</vt:lpstr>
      <vt:lpstr>Which Season?</vt:lpstr>
      <vt:lpstr>Summer or Autumn?</vt:lpstr>
      <vt:lpstr>Summer or Autumn?</vt:lpstr>
      <vt:lpstr>Compare the Seasons</vt:lpstr>
      <vt:lpstr>Compare the Seasons</vt:lpstr>
      <vt:lpstr>Compare the Seasons</vt:lpstr>
      <vt:lpstr>Compare the Seasons</vt:lpstr>
      <vt:lpstr>Compare the Seasons</vt:lpstr>
      <vt:lpstr>Daylight Hours</vt:lpstr>
      <vt:lpstr>Daylight Hours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Matthew Ridsdale</dc:creator>
  <cp:lastModifiedBy>Aamina Rammah</cp:lastModifiedBy>
  <cp:revision>44</cp:revision>
  <dcterms:created xsi:type="dcterms:W3CDTF">2019-06-05T08:15:39Z</dcterms:created>
  <dcterms:modified xsi:type="dcterms:W3CDTF">2022-05-26T08:39:01Z</dcterms:modified>
</cp:coreProperties>
</file>