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293" r:id="rId2"/>
    <p:sldId id="294" r:id="rId3"/>
    <p:sldId id="264" r:id="rId4"/>
    <p:sldId id="288" r:id="rId5"/>
    <p:sldId id="275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11" r:id="rId18"/>
    <p:sldId id="315" r:id="rId19"/>
    <p:sldId id="306" r:id="rId20"/>
    <p:sldId id="313" r:id="rId21"/>
    <p:sldId id="316" r:id="rId22"/>
    <p:sldId id="314" r:id="rId23"/>
    <p:sldId id="267" r:id="rId24"/>
  </p:sldIdLst>
  <p:sldSz cx="9144000" cy="6858000" type="screen4x3"/>
  <p:notesSz cx="6858000" cy="9144000"/>
  <p:embeddedFontLst>
    <p:embeddedFont>
      <p:font typeface="Twinkl" panose="020B0604020202020204" charset="0"/>
      <p:regular r:id="rId27"/>
      <p:bold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2857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68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84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C9E72"/>
    <a:srgbClr val="F08215"/>
    <a:srgbClr val="E94E13"/>
    <a:srgbClr val="009640"/>
    <a:srgbClr val="A873B0"/>
    <a:srgbClr val="8C368C"/>
    <a:srgbClr val="6FBD84"/>
    <a:srgbClr val="25B7BC"/>
    <a:srgbClr val="4A3682"/>
    <a:srgbClr val="007A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334" y="62"/>
      </p:cViewPr>
      <p:guideLst>
        <p:guide orient="horz" pos="2205"/>
        <p:guide pos="2857"/>
        <p:guide pos="340"/>
        <p:guide orient="horz" pos="3997"/>
        <p:guide pos="5420"/>
        <p:guide orient="horz" pos="368"/>
        <p:guide pos="476"/>
        <p:guide orient="horz" pos="482"/>
        <p:guide orient="horz" pos="3884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29/08/2023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29/08/2023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the-runaway-iceberg-fiction-ks1-twinkl-original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the-runaway-iceberg-fiction-ks1-twinkl-original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twinkl-originals-key-stage-1/twinkl-educational-publishing-fiction-story-books-story-primary-resources-english-key-stage-1/the-cautious-caterpillar-fiction-ks1-twinkl-original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twinkl-originals-key-stage-1/twinkl-educational-publishing-fiction-story-books-story-primary-resources-english-key-stage-1/the-cautious-caterpillar-fiction-ks1-twinkl-originals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933645" y="5512279"/>
            <a:ext cx="1268083" cy="7073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9190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661011"/>
            <a:ext cx="76327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Read the book ‘The Cautious Caterpillar’ and look at the illustrations.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To see a question about the book, click this button: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889214" y="622379"/>
            <a:ext cx="53655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/>
              <a:t>The Cautious Caterpillar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4190435" y="2893183"/>
            <a:ext cx="763130" cy="763130"/>
            <a:chOff x="4060519" y="2969496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9" name="Oval 18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9457" y="3382015"/>
            <a:ext cx="5134753" cy="3475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325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407214" y="1354604"/>
            <a:ext cx="202112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 you think this book is going to be about?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407214" y="3015048"/>
            <a:ext cx="164842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it is fiction or non-fiction?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407214" y="4810156"/>
            <a:ext cx="178851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does ‘cautious’ mean?</a:t>
            </a:r>
          </a:p>
        </p:txBody>
      </p:sp>
      <p:grpSp>
        <p:nvGrpSpPr>
          <p:cNvPr id="16" name="Q1"/>
          <p:cNvGrpSpPr/>
          <p:nvPr/>
        </p:nvGrpSpPr>
        <p:grpSpPr>
          <a:xfrm>
            <a:off x="5536203" y="1388538"/>
            <a:ext cx="763130" cy="763130"/>
            <a:chOff x="4060519" y="2969496"/>
            <a:chExt cx="959708" cy="959708"/>
          </a:xfrm>
        </p:grpSpPr>
        <p:sp>
          <p:nvSpPr>
            <p:cNvPr id="17" name="Oval 16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8" name="Oval 17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9" name="Q2"/>
          <p:cNvGrpSpPr/>
          <p:nvPr/>
        </p:nvGrpSpPr>
        <p:grpSpPr>
          <a:xfrm>
            <a:off x="5567884" y="3048982"/>
            <a:ext cx="763130" cy="763130"/>
            <a:chOff x="4060519" y="2969496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22" name="Q3"/>
          <p:cNvGrpSpPr/>
          <p:nvPr/>
        </p:nvGrpSpPr>
        <p:grpSpPr>
          <a:xfrm>
            <a:off x="5534346" y="4705590"/>
            <a:ext cx="763130" cy="763130"/>
            <a:chOff x="4060519" y="2969496"/>
            <a:chExt cx="959708" cy="959708"/>
          </a:xfrm>
        </p:grpSpPr>
        <p:sp>
          <p:nvSpPr>
            <p:cNvPr id="23" name="Oval 22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4" name="Oval 23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5441369" y="4515655"/>
            <a:ext cx="2986969" cy="1143000"/>
          </a:xfrm>
          <a:prstGeom prst="roundRect">
            <a:avLst/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Rounded Rectangle 30"/>
          <p:cNvSpPr/>
          <p:nvPr/>
        </p:nvSpPr>
        <p:spPr>
          <a:xfrm>
            <a:off x="5441368" y="2861310"/>
            <a:ext cx="2986969" cy="1143000"/>
          </a:xfrm>
          <a:prstGeom prst="roundRect">
            <a:avLst/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Rounded Rectangle 31"/>
          <p:cNvSpPr/>
          <p:nvPr/>
        </p:nvSpPr>
        <p:spPr>
          <a:xfrm>
            <a:off x="5441369" y="1199344"/>
            <a:ext cx="2986969" cy="1143000"/>
          </a:xfrm>
          <a:prstGeom prst="roundRect">
            <a:avLst/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1200893"/>
            <a:ext cx="4486348" cy="448324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5" grpId="0"/>
      <p:bldP spid="26" grpId="0"/>
      <p:bldP spid="13" grpId="0"/>
      <p:bldP spid="3" grpId="0" animBg="1"/>
      <p:bldP spid="31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418503" y="2454886"/>
            <a:ext cx="198113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Why is Cody feeling nervous?</a:t>
            </a:r>
          </a:p>
        </p:txBody>
      </p:sp>
      <p:grpSp>
        <p:nvGrpSpPr>
          <p:cNvPr id="27" name="Q2"/>
          <p:cNvGrpSpPr/>
          <p:nvPr/>
        </p:nvGrpSpPr>
        <p:grpSpPr>
          <a:xfrm>
            <a:off x="5567884" y="2350320"/>
            <a:ext cx="763130" cy="763130"/>
            <a:chOff x="4060519" y="2969496"/>
            <a:chExt cx="959708" cy="959708"/>
          </a:xfrm>
        </p:grpSpPr>
        <p:sp>
          <p:nvSpPr>
            <p:cNvPr id="28" name="Oval 27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9" name="Oval 28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0" name="Rounded Rectangle 29"/>
          <p:cNvSpPr/>
          <p:nvPr/>
        </p:nvSpPr>
        <p:spPr>
          <a:xfrm>
            <a:off x="5441368" y="2164195"/>
            <a:ext cx="2986969" cy="1146247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076" y="1199344"/>
            <a:ext cx="4475496" cy="448634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Rectangle 8"/>
          <p:cNvSpPr/>
          <p:nvPr/>
        </p:nvSpPr>
        <p:spPr>
          <a:xfrm>
            <a:off x="6418064" y="3758844"/>
            <a:ext cx="1820589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Who might her ‘</a:t>
            </a:r>
            <a:r>
              <a:rPr lang="en-GB" dirty="0" err="1"/>
              <a:t>minibeast</a:t>
            </a:r>
            <a:r>
              <a:rPr lang="en-GB" dirty="0"/>
              <a:t> friends’ be?</a:t>
            </a:r>
            <a:endParaRPr lang="en-GB" sz="2400" dirty="0"/>
          </a:p>
        </p:txBody>
      </p:sp>
      <p:grpSp>
        <p:nvGrpSpPr>
          <p:cNvPr id="10" name="Q2"/>
          <p:cNvGrpSpPr/>
          <p:nvPr/>
        </p:nvGrpSpPr>
        <p:grpSpPr>
          <a:xfrm>
            <a:off x="5567445" y="3779259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3" name="Rounded Rectangle 12"/>
          <p:cNvSpPr/>
          <p:nvPr/>
        </p:nvSpPr>
        <p:spPr>
          <a:xfrm>
            <a:off x="5440929" y="3593134"/>
            <a:ext cx="2986969" cy="1146247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9840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6" grpId="0"/>
      <p:bldP spid="30" grpId="0" animBg="1"/>
      <p:bldP spid="9" grpId="0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510434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Can you think of another word for ‘tasty’?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0" y="765175"/>
            <a:ext cx="7631379" cy="381634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43641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667543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Why does Cody want to stay as a caterpillar?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0" y="765175"/>
            <a:ext cx="7631379" cy="381634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02605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243585"/>
            <a:ext cx="6516687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How does the ladybird try to make Cody feel better about becoming a butterfly?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0" y="765175"/>
            <a:ext cx="7631379" cy="381634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45864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611833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Is Cody excited about drinking nectar? How do you know?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0" y="765175"/>
            <a:ext cx="7631379" cy="381634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06232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87389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Why do you think Cody is eating so much?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0" y="765175"/>
            <a:ext cx="7631379" cy="381634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90530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689133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the grasshopper is happy?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0" y="765175"/>
            <a:ext cx="7631379" cy="381634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07861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243585"/>
            <a:ext cx="605496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Cody keeps saying ‘Maybe one day’. Do you think she will change her mind about becoming a butterfly?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0" y="765175"/>
            <a:ext cx="7631379" cy="381634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65104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54513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 you think might happen next?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0" y="765175"/>
            <a:ext cx="7631379" cy="381634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97711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526730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Why does Cody think that ‘having wings is great’?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0" y="765175"/>
            <a:ext cx="7631379" cy="381634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95164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91010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Why has the author used bold text here?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0" y="765175"/>
            <a:ext cx="7631379" cy="381634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44869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243585"/>
            <a:ext cx="558418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How does Cody know that the caterpillar will become a butterfly?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0" y="765175"/>
            <a:ext cx="7631379" cy="381634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29413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243585"/>
            <a:ext cx="638088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Can you think of a word to describe Cody’s behaviour towards the caterpillar?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0" y="765175"/>
            <a:ext cx="7631379" cy="381634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99883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72932" y="5585153"/>
            <a:ext cx="1918973" cy="444454"/>
          </a:xfrm>
          <a:prstGeom prst="roundRect">
            <a:avLst/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the grasshopper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598437" y="5585153"/>
            <a:ext cx="1918973" cy="444454"/>
          </a:xfrm>
          <a:prstGeom prst="roundRect">
            <a:avLst/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Cody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23942" y="5585153"/>
            <a:ext cx="1918973" cy="444454"/>
          </a:xfrm>
          <a:prstGeom prst="roundRect">
            <a:avLst/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the bee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674622" y="1195912"/>
            <a:ext cx="4679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Who is the main character in this story?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1708776" y="765175"/>
            <a:ext cx="5726447" cy="1143000"/>
          </a:xfrm>
          <a:prstGeom prst="roundRect">
            <a:avLst/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0" name="Q1"/>
          <p:cNvGrpSpPr/>
          <p:nvPr/>
        </p:nvGrpSpPr>
        <p:grpSpPr>
          <a:xfrm>
            <a:off x="1810135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6730" y="2258465"/>
            <a:ext cx="1630500" cy="30876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3605" y="2943410"/>
            <a:ext cx="2116790" cy="24027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1410" y="2828607"/>
            <a:ext cx="1961505" cy="2517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320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32" grpId="0"/>
      <p:bldP spid="3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522453" y="3530023"/>
            <a:ext cx="2529763" cy="444454"/>
          </a:xfrm>
          <a:prstGeom prst="roundRect">
            <a:avLst/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the grasshopper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522452" y="5585153"/>
            <a:ext cx="2529763" cy="444454"/>
          </a:xfrm>
          <a:prstGeom prst="roundRect">
            <a:avLst/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the bee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093365" y="5585153"/>
            <a:ext cx="2529766" cy="444454"/>
          </a:xfrm>
          <a:prstGeom prst="roundRect">
            <a:avLst/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another caterpillar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431451" y="1195913"/>
            <a:ext cx="324634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Who does Cody meet first?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2465905" y="765175"/>
            <a:ext cx="4212190" cy="1143000"/>
          </a:xfrm>
          <a:prstGeom prst="roundRect">
            <a:avLst/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0" name="Q1"/>
          <p:cNvGrpSpPr/>
          <p:nvPr/>
        </p:nvGrpSpPr>
        <p:grpSpPr>
          <a:xfrm>
            <a:off x="2566964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5" name="Rounded Rectangle 14"/>
          <p:cNvSpPr/>
          <p:nvPr/>
        </p:nvSpPr>
        <p:spPr>
          <a:xfrm>
            <a:off x="5091784" y="3530023"/>
            <a:ext cx="2529764" cy="444454"/>
          </a:xfrm>
          <a:prstGeom prst="roundRect">
            <a:avLst/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the ladybird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6723" y="4117668"/>
            <a:ext cx="1268749" cy="13700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5229" y="4181871"/>
            <a:ext cx="1424207" cy="13058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7691" y="2036210"/>
            <a:ext cx="1259281" cy="139011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0168" y="2117686"/>
            <a:ext cx="1592995" cy="1304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97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32" grpId="0"/>
      <p:bldP spid="39" grpId="0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3815359" y="1057413"/>
            <a:ext cx="239531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How do Cody’s friends help her in this story?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2849513" y="765175"/>
            <a:ext cx="3424539" cy="1143000"/>
          </a:xfrm>
          <a:prstGeom prst="roundRect">
            <a:avLst/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0" name="Q1"/>
          <p:cNvGrpSpPr/>
          <p:nvPr/>
        </p:nvGrpSpPr>
        <p:grpSpPr>
          <a:xfrm>
            <a:off x="2950872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9" t="15275" r="52871"/>
          <a:stretch/>
        </p:blipFill>
        <p:spPr>
          <a:xfrm>
            <a:off x="5957211" y="2372448"/>
            <a:ext cx="2431139" cy="2408222"/>
          </a:xfrm>
          <a:prstGeom prst="roundRect">
            <a:avLst>
              <a:gd name="adj" fmla="val 6141"/>
            </a:avLst>
          </a:prstGeom>
          <a:ln w="28575">
            <a:solidFill>
              <a:srgbClr val="6C9E72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" t="9649" r="53851"/>
          <a:stretch/>
        </p:blipFill>
        <p:spPr>
          <a:xfrm>
            <a:off x="3356430" y="2942379"/>
            <a:ext cx="2431139" cy="2408222"/>
          </a:xfrm>
          <a:prstGeom prst="roundRect">
            <a:avLst>
              <a:gd name="adj" fmla="val 5013"/>
            </a:avLst>
          </a:prstGeom>
          <a:ln w="28575">
            <a:solidFill>
              <a:srgbClr val="6C9E72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1" t="6772" r="50957"/>
          <a:stretch/>
        </p:blipFill>
        <p:spPr>
          <a:xfrm>
            <a:off x="746664" y="2372448"/>
            <a:ext cx="2440124" cy="2417057"/>
          </a:xfrm>
          <a:prstGeom prst="roundRect">
            <a:avLst>
              <a:gd name="adj" fmla="val 4306"/>
            </a:avLst>
          </a:prstGeom>
          <a:ln w="28575">
            <a:solidFill>
              <a:srgbClr val="6C9E72"/>
            </a:solidFill>
          </a:ln>
        </p:spPr>
      </p:pic>
    </p:spTree>
    <p:extLst>
      <p:ext uri="{BB962C8B-B14F-4D97-AF65-F5344CB8AC3E}">
        <p14:creationId xmlns:p14="http://schemas.microsoft.com/office/powerpoint/2010/main" val="3737805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2" grpId="0"/>
      <p:bldP spid="3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004499" y="975791"/>
            <a:ext cx="2051453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Have you ever felt worried about something?</a:t>
            </a:r>
          </a:p>
        </p:txBody>
      </p:sp>
      <p:grpSp>
        <p:nvGrpSpPr>
          <p:cNvPr id="12" name="Q1"/>
          <p:cNvGrpSpPr/>
          <p:nvPr/>
        </p:nvGrpSpPr>
        <p:grpSpPr>
          <a:xfrm>
            <a:off x="1133488" y="1009836"/>
            <a:ext cx="763130" cy="763130"/>
            <a:chOff x="4060519" y="2969496"/>
            <a:chExt cx="959708" cy="959708"/>
          </a:xfrm>
        </p:grpSpPr>
        <p:sp>
          <p:nvSpPr>
            <p:cNvPr id="13" name="Oval 12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4" name="Oval 13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5" name="Rounded Rectangle 14"/>
          <p:cNvSpPr/>
          <p:nvPr/>
        </p:nvSpPr>
        <p:spPr>
          <a:xfrm>
            <a:off x="1038653" y="774231"/>
            <a:ext cx="3244817" cy="1234342"/>
          </a:xfrm>
          <a:prstGeom prst="roundRect">
            <a:avLst>
              <a:gd name="adj" fmla="val 14575"/>
            </a:avLst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5809450" y="975791"/>
            <a:ext cx="2105645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Can you remember a time when you were brave? </a:t>
            </a:r>
          </a:p>
        </p:txBody>
      </p:sp>
      <p:grpSp>
        <p:nvGrpSpPr>
          <p:cNvPr id="27" name="Q2"/>
          <p:cNvGrpSpPr/>
          <p:nvPr/>
        </p:nvGrpSpPr>
        <p:grpSpPr>
          <a:xfrm>
            <a:off x="4970120" y="1009725"/>
            <a:ext cx="763130" cy="763130"/>
            <a:chOff x="4060519" y="2969496"/>
            <a:chExt cx="959708" cy="959708"/>
          </a:xfrm>
        </p:grpSpPr>
        <p:sp>
          <p:nvSpPr>
            <p:cNvPr id="28" name="Oval 27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9" name="Oval 28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4843604" y="783284"/>
            <a:ext cx="3244817" cy="1216013"/>
          </a:xfrm>
          <a:prstGeom prst="roundRect">
            <a:avLst>
              <a:gd name="adj" fmla="val 15311"/>
            </a:avLst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5656" y="2699407"/>
            <a:ext cx="3530809" cy="2940284"/>
          </a:xfrm>
          <a:prstGeom prst="roundRect">
            <a:avLst>
              <a:gd name="adj" fmla="val 3756"/>
            </a:avLst>
          </a:prstGeom>
          <a:solidFill>
            <a:schemeClr val="bg1"/>
          </a:solidFill>
          <a:ln w="28575">
            <a:solidFill>
              <a:srgbClr val="6C9E72"/>
            </a:solidFill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961"/>
          <a:stretch/>
        </p:blipFill>
        <p:spPr>
          <a:xfrm>
            <a:off x="4700607" y="2313439"/>
            <a:ext cx="3530809" cy="3712221"/>
          </a:xfrm>
          <a:prstGeom prst="roundRect">
            <a:avLst>
              <a:gd name="adj" fmla="val 3756"/>
            </a:avLst>
          </a:prstGeom>
          <a:solidFill>
            <a:schemeClr val="bg1"/>
          </a:solidFill>
          <a:ln w="28575">
            <a:solidFill>
              <a:srgbClr val="6C9E72"/>
            </a:solidFill>
          </a:ln>
        </p:spPr>
      </p:pic>
    </p:spTree>
    <p:extLst>
      <p:ext uri="{BB962C8B-B14F-4D97-AF65-F5344CB8AC3E}">
        <p14:creationId xmlns:p14="http://schemas.microsoft.com/office/powerpoint/2010/main" val="1229237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1" grpId="0"/>
      <p:bldP spid="15" grpId="0" animBg="1"/>
      <p:bldP spid="26" grpId="0"/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995446" y="1114402"/>
            <a:ext cx="5944444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Cody uses what she’s learnt to help others. How could you help someone younger than you?</a:t>
            </a:r>
          </a:p>
        </p:txBody>
      </p:sp>
      <p:grpSp>
        <p:nvGrpSpPr>
          <p:cNvPr id="12" name="Q1"/>
          <p:cNvGrpSpPr/>
          <p:nvPr/>
        </p:nvGrpSpPr>
        <p:grpSpPr>
          <a:xfrm>
            <a:off x="1124435" y="1009836"/>
            <a:ext cx="763130" cy="763130"/>
            <a:chOff x="4060519" y="2969496"/>
            <a:chExt cx="959708" cy="959708"/>
          </a:xfrm>
        </p:grpSpPr>
        <p:sp>
          <p:nvSpPr>
            <p:cNvPr id="13" name="Oval 12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4" name="Oval 13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5" name="Rounded Rectangle 14"/>
          <p:cNvSpPr/>
          <p:nvPr/>
        </p:nvSpPr>
        <p:spPr>
          <a:xfrm>
            <a:off x="1011493" y="774231"/>
            <a:ext cx="7091359" cy="1234342"/>
          </a:xfrm>
          <a:prstGeom prst="roundRect">
            <a:avLst>
              <a:gd name="adj" fmla="val 14575"/>
            </a:avLst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20617" y="2271816"/>
            <a:ext cx="4902766" cy="3894034"/>
          </a:xfrm>
          <a:prstGeom prst="roundRect">
            <a:avLst>
              <a:gd name="adj" fmla="val 3756"/>
            </a:avLst>
          </a:prstGeom>
          <a:ln w="28575">
            <a:solidFill>
              <a:srgbClr val="6C9E72"/>
            </a:solidFill>
          </a:ln>
        </p:spPr>
      </p:pic>
    </p:spTree>
    <p:extLst>
      <p:ext uri="{BB962C8B-B14F-4D97-AF65-F5344CB8AC3E}">
        <p14:creationId xmlns:p14="http://schemas.microsoft.com/office/powerpoint/2010/main" val="113075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1" grpId="0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389107" y="3013501"/>
            <a:ext cx="1777119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Can you think of a different title for this book?</a:t>
            </a:r>
          </a:p>
        </p:txBody>
      </p:sp>
      <p:grpSp>
        <p:nvGrpSpPr>
          <p:cNvPr id="12" name="Q1"/>
          <p:cNvGrpSpPr/>
          <p:nvPr/>
        </p:nvGrpSpPr>
        <p:grpSpPr>
          <a:xfrm>
            <a:off x="5536203" y="3047434"/>
            <a:ext cx="763130" cy="763130"/>
            <a:chOff x="4060519" y="2969496"/>
            <a:chExt cx="959708" cy="959708"/>
          </a:xfrm>
        </p:grpSpPr>
        <p:sp>
          <p:nvSpPr>
            <p:cNvPr id="13" name="Oval 12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4" name="Oval 13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5" name="Rounded Rectangle 14"/>
          <p:cNvSpPr/>
          <p:nvPr/>
        </p:nvSpPr>
        <p:spPr>
          <a:xfrm>
            <a:off x="5441369" y="2838989"/>
            <a:ext cx="2986969" cy="1180020"/>
          </a:xfrm>
          <a:prstGeom prst="roundRect">
            <a:avLst>
              <a:gd name="adj" fmla="val 14575"/>
            </a:avLst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1200893"/>
            <a:ext cx="4486348" cy="448324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20106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1" grpId="0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916392" y="3088256"/>
            <a:ext cx="1268083" cy="7073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2581</TotalTime>
  <Words>322</Words>
  <Application>Microsoft Office PowerPoint</Application>
  <PresentationFormat>On-screen Show (4:3)</PresentationFormat>
  <Paragraphs>60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ST-HENDY-C</cp:lastModifiedBy>
  <cp:revision>83</cp:revision>
  <dcterms:created xsi:type="dcterms:W3CDTF">2019-10-29T15:21:24Z</dcterms:created>
  <dcterms:modified xsi:type="dcterms:W3CDTF">2023-08-29T15:22:41Z</dcterms:modified>
</cp:coreProperties>
</file>