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76" r:id="rId3"/>
    <p:sldId id="286" r:id="rId4"/>
    <p:sldId id="264" r:id="rId5"/>
    <p:sldId id="287" r:id="rId6"/>
    <p:sldId id="277" r:id="rId7"/>
    <p:sldId id="293" r:id="rId8"/>
    <p:sldId id="288" r:id="rId9"/>
    <p:sldId id="289" r:id="rId10"/>
    <p:sldId id="290" r:id="rId11"/>
    <p:sldId id="291" r:id="rId12"/>
    <p:sldId id="292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itchFamily="2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C1C"/>
    <a:srgbClr val="323131"/>
    <a:srgbClr val="585657"/>
    <a:srgbClr val="FFFFFF"/>
    <a:srgbClr val="1E2125"/>
    <a:srgbClr val="5CA852"/>
    <a:srgbClr val="53A6DF"/>
    <a:srgbClr val="02ADE7"/>
    <a:srgbClr val="F9CBE0"/>
    <a:srgbClr val="7BCD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87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6E3A02-E955-43E0-87DF-947233276A7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35EAE-FF2A-49EB-9351-CC6E83E4D37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65EC7E-4DF3-460F-9A59-2AC575920B2B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cience-investigation-weather-and-seasons/science-investigation-weather-and-seasons-the-seasons-spring/science-investigation-weather-and-seasons-the-seasons-spring-powerpoint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tiff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science-investigation-weather-and-seasons/science-investigation-weather-and-seasons-the-seasons-spring/science-investigation-weather-and-seasons-the-seasons-spring-powerpoints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22AC08BB-3270-40CB-BD23-DB1848F5AA5C}"/>
              </a:ext>
            </a:extLst>
          </p:cNvPr>
          <p:cNvSpPr/>
          <p:nvPr/>
        </p:nvSpPr>
        <p:spPr>
          <a:xfrm>
            <a:off x="7541703" y="5872294"/>
            <a:ext cx="1384183" cy="98570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359C7B-6D49-4D8F-BC51-2100079E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Which Season?</a:t>
            </a:r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81AAED5A-7E25-4DAC-8935-B8885BF4B7EC}"/>
              </a:ext>
            </a:extLst>
          </p:cNvPr>
          <p:cNvSpPr/>
          <p:nvPr/>
        </p:nvSpPr>
        <p:spPr>
          <a:xfrm>
            <a:off x="759787" y="1287594"/>
            <a:ext cx="8229600" cy="696288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Which </a:t>
            </a:r>
            <a:r>
              <a:rPr lang="en-GB" altLang="en-US" b="1" dirty="0">
                <a:solidFill>
                  <a:schemeClr val="tx1"/>
                </a:solidFill>
              </a:rPr>
              <a:t>season</a:t>
            </a:r>
            <a:r>
              <a:rPr lang="en-GB" altLang="en-US" dirty="0">
                <a:solidFill>
                  <a:schemeClr val="tx1"/>
                </a:solidFill>
              </a:rPr>
              <a:t> do you think it is?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What clues have told you this?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C7706D3-E4E3-447A-8EE5-F624800383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776" t="-4490" r="-122771" b="29907"/>
          <a:stretch/>
        </p:blipFill>
        <p:spPr>
          <a:xfrm>
            <a:off x="824334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18A0DB"/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9DF0A4C-34F9-49B8-8B43-7F02AE12999A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17AA6FD-1E83-4EA7-8183-E74C09D793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" t="15758" r="6006" b="11539"/>
          <a:stretch/>
        </p:blipFill>
        <p:spPr>
          <a:xfrm>
            <a:off x="4632936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18A0DB"/>
            </a:solidFill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6192DC4-B946-42A5-9D14-8C89CC517F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" t="21793" r="1638" b="2139"/>
          <a:stretch/>
        </p:blipFill>
        <p:spPr>
          <a:xfrm>
            <a:off x="4632936" y="4191057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18A0DB"/>
            </a:solidFill>
          </a:ln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2B1651A-F8BD-41BE-9C75-1644FCC11760}"/>
              </a:ext>
            </a:extLst>
          </p:cNvPr>
          <p:cNvGrpSpPr/>
          <p:nvPr/>
        </p:nvGrpSpPr>
        <p:grpSpPr>
          <a:xfrm>
            <a:off x="824334" y="4191057"/>
            <a:ext cx="3663776" cy="2008407"/>
            <a:chOff x="824334" y="4191057"/>
            <a:chExt cx="3663776" cy="2008407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CDCD1C0-ACCE-443D-92DC-90D0378F82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32" b="17424"/>
            <a:stretch/>
          </p:blipFill>
          <p:spPr>
            <a:xfrm>
              <a:off x="824334" y="4191057"/>
              <a:ext cx="3663776" cy="2008407"/>
            </a:xfrm>
            <a:prstGeom prst="roundRect">
              <a:avLst>
                <a:gd name="adj" fmla="val 3520"/>
              </a:avLst>
            </a:prstGeom>
            <a:ln w="38100">
              <a:solidFill>
                <a:srgbClr val="18A0DB"/>
              </a:solidFill>
            </a:ln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57C471B-984E-4D4B-A208-12D7B2CEF4F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83185" y="5771626"/>
              <a:ext cx="814229" cy="2836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2781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359C7B-6D49-4D8F-BC51-2100079E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Which Season?</a:t>
            </a:r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81AAED5A-7E25-4DAC-8935-B8885BF4B7EC}"/>
              </a:ext>
            </a:extLst>
          </p:cNvPr>
          <p:cNvSpPr/>
          <p:nvPr/>
        </p:nvSpPr>
        <p:spPr>
          <a:xfrm>
            <a:off x="759787" y="1287594"/>
            <a:ext cx="8229600" cy="696288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Which </a:t>
            </a:r>
            <a:r>
              <a:rPr lang="en-GB" altLang="en-US" b="1" dirty="0">
                <a:solidFill>
                  <a:schemeClr val="tx1"/>
                </a:solidFill>
              </a:rPr>
              <a:t>season</a:t>
            </a:r>
            <a:r>
              <a:rPr lang="en-GB" altLang="en-US" dirty="0">
                <a:solidFill>
                  <a:schemeClr val="tx1"/>
                </a:solidFill>
              </a:rPr>
              <a:t> do you think it is?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What clues have told you this?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C7706D3-E4E3-447A-8EE5-F624800383A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8" b="11278"/>
          <a:stretch/>
        </p:blipFill>
        <p:spPr>
          <a:xfrm>
            <a:off x="824334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F178AE"/>
            </a:solidFill>
          </a:ln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9DF0A4C-34F9-49B8-8B43-7F02AE12999A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rgbClr val="F17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17AA6FD-1E83-4EA7-8183-E74C09D793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9" t="5779" r="229" b="16777"/>
          <a:stretch/>
        </p:blipFill>
        <p:spPr>
          <a:xfrm>
            <a:off x="4632936" y="2043476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F178AE"/>
            </a:solidFill>
          </a:ln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6192DC4-B946-42A5-9D14-8C89CC517F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59" b="1897"/>
          <a:stretch/>
        </p:blipFill>
        <p:spPr>
          <a:xfrm>
            <a:off x="4632936" y="4191057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F178AE"/>
            </a:solidFill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CDCD1C0-ACCE-443D-92DC-90D0378F82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44" b="11244"/>
          <a:stretch/>
        </p:blipFill>
        <p:spPr>
          <a:xfrm>
            <a:off x="824334" y="4191057"/>
            <a:ext cx="3663776" cy="2008407"/>
          </a:xfrm>
          <a:prstGeom prst="roundRect">
            <a:avLst>
              <a:gd name="adj" fmla="val 3520"/>
            </a:avLst>
          </a:prstGeom>
          <a:ln w="38100">
            <a:solidFill>
              <a:srgbClr val="F178AE"/>
            </a:solidFill>
          </a:ln>
        </p:spPr>
      </p:pic>
    </p:spTree>
    <p:extLst>
      <p:ext uri="{BB962C8B-B14F-4D97-AF65-F5344CB8AC3E}">
        <p14:creationId xmlns:p14="http://schemas.microsoft.com/office/powerpoint/2010/main" val="1762858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Winter or Spring?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965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picture is of </a:t>
            </a:r>
            <a:r>
              <a:rPr lang="en-GB" b="1" dirty="0"/>
              <a:t>winter</a:t>
            </a:r>
            <a:r>
              <a:rPr lang="en-GB" dirty="0"/>
              <a:t>. What can you see that tells us this?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7591EBD-84DD-4B82-A97D-BC099C084D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0" b="7253"/>
          <a:stretch/>
        </p:blipFill>
        <p:spPr>
          <a:xfrm>
            <a:off x="783540" y="1803633"/>
            <a:ext cx="7546728" cy="4471332"/>
          </a:xfrm>
          <a:prstGeom prst="roundRect">
            <a:avLst>
              <a:gd name="adj" fmla="val 4660"/>
            </a:avLst>
          </a:prstGeom>
          <a:ln w="38100">
            <a:solidFill>
              <a:srgbClr val="88A2B3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Winter or Spring?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965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This picture is of </a:t>
            </a:r>
            <a:r>
              <a:rPr lang="en-GB" b="1" dirty="0"/>
              <a:t>spring</a:t>
            </a:r>
            <a:r>
              <a:rPr lang="en-GB" dirty="0"/>
              <a:t>. What can you see that tells us this?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7591EBD-84DD-4B82-A97D-BC099C084DA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01" b="10501"/>
          <a:stretch/>
        </p:blipFill>
        <p:spPr>
          <a:xfrm>
            <a:off x="783540" y="1803633"/>
            <a:ext cx="7546728" cy="4471332"/>
          </a:xfrm>
          <a:prstGeom prst="roundRect">
            <a:avLst>
              <a:gd name="adj" fmla="val 4660"/>
            </a:avLst>
          </a:prstGeom>
          <a:ln w="38100">
            <a:solidFill>
              <a:srgbClr val="72B6E5"/>
            </a:solidFill>
          </a:ln>
        </p:spPr>
      </p:pic>
    </p:spTree>
    <p:extLst>
      <p:ext uri="{BB962C8B-B14F-4D97-AF65-F5344CB8AC3E}">
        <p14:creationId xmlns:p14="http://schemas.microsoft.com/office/powerpoint/2010/main" val="1938871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359C7B-6D49-4D8F-BC51-2100079EB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Winter or Spring?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79273B4-9F04-48FA-B91A-8DD7262DDB11}"/>
              </a:ext>
            </a:extLst>
          </p:cNvPr>
          <p:cNvSpPr/>
          <p:nvPr/>
        </p:nvSpPr>
        <p:spPr>
          <a:xfrm>
            <a:off x="713064" y="1367404"/>
            <a:ext cx="7717871" cy="755011"/>
          </a:xfrm>
          <a:prstGeom prst="roundRect">
            <a:avLst>
              <a:gd name="adj" fmla="val 13782"/>
            </a:avLst>
          </a:prstGeom>
          <a:solidFill>
            <a:srgbClr val="EE73A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Some of these photos show </a:t>
            </a:r>
            <a:r>
              <a:rPr lang="en-GB" altLang="en-US" b="1" dirty="0">
                <a:solidFill>
                  <a:schemeClr val="bg1"/>
                </a:solidFill>
              </a:rPr>
              <a:t>winter</a:t>
            </a:r>
            <a:r>
              <a:rPr lang="en-GB" altLang="en-US" dirty="0">
                <a:solidFill>
                  <a:schemeClr val="bg1"/>
                </a:solidFill>
              </a:rPr>
              <a:t> and some show </a:t>
            </a:r>
            <a:r>
              <a:rPr lang="en-GB" altLang="en-US" b="1" dirty="0">
                <a:solidFill>
                  <a:schemeClr val="bg1"/>
                </a:solidFill>
              </a:rPr>
              <a:t>spring</a:t>
            </a:r>
            <a:r>
              <a:rPr lang="en-GB" altLang="en-US" dirty="0">
                <a:solidFill>
                  <a:schemeClr val="bg1"/>
                </a:solidFill>
              </a:rPr>
              <a:t>. </a:t>
            </a:r>
          </a:p>
          <a:p>
            <a:pPr algn="ctr"/>
            <a:r>
              <a:rPr lang="en-GB" altLang="en-US" dirty="0">
                <a:solidFill>
                  <a:schemeClr val="bg1"/>
                </a:solidFill>
              </a:rPr>
              <a:t>Which photos show which season? Explain how you know. </a:t>
            </a:r>
          </a:p>
        </p:txBody>
      </p:sp>
      <p:pic>
        <p:nvPicPr>
          <p:cNvPr id="12" name="winter 1">
            <a:extLst>
              <a:ext uri="{FF2B5EF4-FFF2-40B4-BE49-F238E27FC236}">
                <a16:creationId xmlns:a16="http://schemas.microsoft.com/office/drawing/2014/main" id="{1944C099-E437-43A8-B0A2-EFBFEC14C2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0" r="5613"/>
          <a:stretch/>
        </p:blipFill>
        <p:spPr bwMode="auto">
          <a:xfrm>
            <a:off x="755010" y="2252377"/>
            <a:ext cx="2483140" cy="1875692"/>
          </a:xfrm>
          <a:prstGeom prst="roundRect">
            <a:avLst>
              <a:gd name="adj" fmla="val 6828"/>
            </a:avLst>
          </a:prstGeom>
          <a:noFill/>
          <a:ln w="28575">
            <a:solidFill>
              <a:srgbClr val="F178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spring 1">
            <a:extLst>
              <a:ext uri="{FF2B5EF4-FFF2-40B4-BE49-F238E27FC236}">
                <a16:creationId xmlns:a16="http://schemas.microsoft.com/office/drawing/2014/main" id="{7B49DD5A-19BB-431D-B9BB-6B40A029E7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2" r="5872"/>
          <a:stretch/>
        </p:blipFill>
        <p:spPr bwMode="auto">
          <a:xfrm>
            <a:off x="755010" y="4274123"/>
            <a:ext cx="2483140" cy="1875692"/>
          </a:xfrm>
          <a:prstGeom prst="roundRect">
            <a:avLst>
              <a:gd name="adj" fmla="val 6828"/>
            </a:avLst>
          </a:prstGeom>
          <a:noFill/>
          <a:ln w="28575">
            <a:solidFill>
              <a:srgbClr val="F178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spring 3">
            <a:extLst>
              <a:ext uri="{FF2B5EF4-FFF2-40B4-BE49-F238E27FC236}">
                <a16:creationId xmlns:a16="http://schemas.microsoft.com/office/drawing/2014/main" id="{C9352849-B89A-4E44-B8E8-BD74B0F406E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3" r="5883"/>
          <a:stretch/>
        </p:blipFill>
        <p:spPr bwMode="auto">
          <a:xfrm>
            <a:off x="5914239" y="2252377"/>
            <a:ext cx="2483140" cy="1875692"/>
          </a:xfrm>
          <a:prstGeom prst="roundRect">
            <a:avLst>
              <a:gd name="adj" fmla="val 6828"/>
            </a:avLst>
          </a:prstGeom>
          <a:noFill/>
          <a:ln w="28575">
            <a:solidFill>
              <a:srgbClr val="F178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winter 2">
            <a:extLst>
              <a:ext uri="{FF2B5EF4-FFF2-40B4-BE49-F238E27FC236}">
                <a16:creationId xmlns:a16="http://schemas.microsoft.com/office/drawing/2014/main" id="{B9906596-4E95-473E-8E92-088958ACA3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" r="1148"/>
          <a:stretch/>
        </p:blipFill>
        <p:spPr bwMode="auto">
          <a:xfrm>
            <a:off x="5914239" y="4274123"/>
            <a:ext cx="2483140" cy="1875692"/>
          </a:xfrm>
          <a:prstGeom prst="roundRect">
            <a:avLst>
              <a:gd name="adj" fmla="val 6828"/>
            </a:avLst>
          </a:prstGeom>
          <a:noFill/>
          <a:ln w="28575">
            <a:solidFill>
              <a:srgbClr val="F178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spring 2">
            <a:extLst>
              <a:ext uri="{FF2B5EF4-FFF2-40B4-BE49-F238E27FC236}">
                <a16:creationId xmlns:a16="http://schemas.microsoft.com/office/drawing/2014/main" id="{E3EFC908-B728-45DB-BAF4-B8BFB0677F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9" t="4673" r="650" b="8194"/>
          <a:stretch/>
        </p:blipFill>
        <p:spPr bwMode="auto">
          <a:xfrm>
            <a:off x="3334625" y="2688604"/>
            <a:ext cx="2483140" cy="3041076"/>
          </a:xfrm>
          <a:prstGeom prst="roundRect">
            <a:avLst>
              <a:gd name="adj" fmla="val 6828"/>
            </a:avLst>
          </a:prstGeom>
          <a:noFill/>
          <a:ln w="28575">
            <a:solidFill>
              <a:srgbClr val="F178A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D6D3C866-BD4D-4265-BD48-7E97B59718F1}"/>
              </a:ext>
            </a:extLst>
          </p:cNvPr>
          <p:cNvSpPr/>
          <p:nvPr/>
        </p:nvSpPr>
        <p:spPr>
          <a:xfrm>
            <a:off x="1447101" y="2333028"/>
            <a:ext cx="1098959" cy="489596"/>
          </a:xfrm>
          <a:prstGeom prst="roundRect">
            <a:avLst>
              <a:gd name="adj" fmla="val 50000"/>
            </a:avLst>
          </a:prstGeom>
          <a:solidFill>
            <a:srgbClr val="53A6D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</a:t>
            </a:r>
            <a:r>
              <a:rPr lang="en-BB" b="1" dirty="0">
                <a:solidFill>
                  <a:schemeClr val="bg1"/>
                </a:solidFill>
              </a:rPr>
              <a:t>inter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57F1010-9DE6-4B51-80A0-31EDE6DC11F8}"/>
              </a:ext>
            </a:extLst>
          </p:cNvPr>
          <p:cNvSpPr/>
          <p:nvPr/>
        </p:nvSpPr>
        <p:spPr>
          <a:xfrm>
            <a:off x="1447101" y="4363163"/>
            <a:ext cx="1098959" cy="489596"/>
          </a:xfrm>
          <a:prstGeom prst="roundRect">
            <a:avLst>
              <a:gd name="adj" fmla="val 50000"/>
            </a:avLst>
          </a:prstGeom>
          <a:solidFill>
            <a:srgbClr val="5CA85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</a:t>
            </a:r>
            <a:r>
              <a:rPr lang="en-BB" b="1" dirty="0" err="1">
                <a:solidFill>
                  <a:schemeClr val="bg1"/>
                </a:solidFill>
              </a:rPr>
              <a:t>pring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DB1A2D1-F11E-427A-B676-5FA6599A5FB3}"/>
              </a:ext>
            </a:extLst>
          </p:cNvPr>
          <p:cNvSpPr/>
          <p:nvPr/>
        </p:nvSpPr>
        <p:spPr>
          <a:xfrm>
            <a:off x="4039299" y="2769255"/>
            <a:ext cx="1098959" cy="489596"/>
          </a:xfrm>
          <a:prstGeom prst="roundRect">
            <a:avLst>
              <a:gd name="adj" fmla="val 50000"/>
            </a:avLst>
          </a:prstGeom>
          <a:solidFill>
            <a:srgbClr val="5CA85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</a:t>
            </a:r>
            <a:r>
              <a:rPr lang="en-BB" b="1" dirty="0" err="1">
                <a:solidFill>
                  <a:schemeClr val="bg1"/>
                </a:solidFill>
              </a:rPr>
              <a:t>pring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21762A-E93F-4BA4-BE5C-FD5828B52DBA}"/>
              </a:ext>
            </a:extLst>
          </p:cNvPr>
          <p:cNvSpPr/>
          <p:nvPr/>
        </p:nvSpPr>
        <p:spPr>
          <a:xfrm>
            <a:off x="6639886" y="2333027"/>
            <a:ext cx="1098959" cy="489596"/>
          </a:xfrm>
          <a:prstGeom prst="roundRect">
            <a:avLst>
              <a:gd name="adj" fmla="val 50000"/>
            </a:avLst>
          </a:prstGeom>
          <a:solidFill>
            <a:srgbClr val="5CA85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</a:t>
            </a:r>
            <a:r>
              <a:rPr lang="en-BB" b="1" dirty="0" err="1">
                <a:solidFill>
                  <a:schemeClr val="bg1"/>
                </a:solidFill>
              </a:rPr>
              <a:t>pring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180361F-BBC0-4636-AF58-8958D0D8A5FD}"/>
              </a:ext>
            </a:extLst>
          </p:cNvPr>
          <p:cNvSpPr/>
          <p:nvPr/>
        </p:nvSpPr>
        <p:spPr>
          <a:xfrm>
            <a:off x="6631498" y="4346386"/>
            <a:ext cx="1098959" cy="489596"/>
          </a:xfrm>
          <a:prstGeom prst="roundRect">
            <a:avLst>
              <a:gd name="adj" fmla="val 50000"/>
            </a:avLst>
          </a:prstGeom>
          <a:solidFill>
            <a:srgbClr val="53A6DF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</a:t>
            </a:r>
            <a:r>
              <a:rPr lang="en-BB" b="1" dirty="0">
                <a:solidFill>
                  <a:schemeClr val="bg1"/>
                </a:solidFill>
              </a:rPr>
              <a:t>inter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92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287594"/>
            <a:ext cx="8229600" cy="675430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Compare what is happening in </a:t>
            </a:r>
            <a:r>
              <a:rPr lang="en-GB" altLang="en-US" b="1" dirty="0">
                <a:solidFill>
                  <a:schemeClr val="tx1"/>
                </a:solidFill>
              </a:rPr>
              <a:t>winter</a:t>
            </a:r>
            <a:r>
              <a:rPr lang="en-GB" altLang="en-US" dirty="0">
                <a:solidFill>
                  <a:schemeClr val="tx1"/>
                </a:solidFill>
              </a:rPr>
              <a:t> with what is happening in </a:t>
            </a:r>
            <a:r>
              <a:rPr lang="en-GB" altLang="en-US" b="1" dirty="0">
                <a:solidFill>
                  <a:schemeClr val="tx1"/>
                </a:solidFill>
              </a:rPr>
              <a:t>spring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rgbClr val="F78A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09" t="264" r="12979" b="2189"/>
          <a:stretch/>
        </p:blipFill>
        <p:spPr>
          <a:xfrm>
            <a:off x="822121" y="2608977"/>
            <a:ext cx="3665990" cy="3473042"/>
          </a:xfrm>
          <a:prstGeom prst="roundRect">
            <a:avLst>
              <a:gd name="adj" fmla="val 5073"/>
            </a:avLst>
          </a:prstGeom>
          <a:ln w="28575">
            <a:solidFill>
              <a:srgbClr val="F78A49"/>
            </a:solidFill>
          </a:ln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A900C00-D565-4CD6-BD6C-EFCC0C7C9FD0}"/>
              </a:ext>
            </a:extLst>
          </p:cNvPr>
          <p:cNvSpPr/>
          <p:nvPr/>
        </p:nvSpPr>
        <p:spPr>
          <a:xfrm>
            <a:off x="822120" y="1996580"/>
            <a:ext cx="2306974" cy="511728"/>
          </a:xfrm>
          <a:custGeom>
            <a:avLst/>
            <a:gdLst>
              <a:gd name="connsiteX0" fmla="*/ 46137 w 2306974"/>
              <a:gd name="connsiteY0" fmla="*/ 0 h 511728"/>
              <a:gd name="connsiteX1" fmla="*/ 322976 w 2306974"/>
              <a:gd name="connsiteY1" fmla="*/ 0 h 511728"/>
              <a:gd name="connsiteX2" fmla="*/ 926986 w 2306974"/>
              <a:gd name="connsiteY2" fmla="*/ 0 h 511728"/>
              <a:gd name="connsiteX3" fmla="*/ 2051110 w 2306974"/>
              <a:gd name="connsiteY3" fmla="*/ 0 h 511728"/>
              <a:gd name="connsiteX4" fmla="*/ 2306974 w 2306974"/>
              <a:gd name="connsiteY4" fmla="*/ 255864 h 511728"/>
              <a:gd name="connsiteX5" fmla="*/ 2306973 w 2306974"/>
              <a:gd name="connsiteY5" fmla="*/ 255864 h 511728"/>
              <a:gd name="connsiteX6" fmla="*/ 2051109 w 2306974"/>
              <a:gd name="connsiteY6" fmla="*/ 511728 h 511728"/>
              <a:gd name="connsiteX7" fmla="*/ 322976 w 2306974"/>
              <a:gd name="connsiteY7" fmla="*/ 511727 h 511728"/>
              <a:gd name="connsiteX8" fmla="*/ 46137 w 2306974"/>
              <a:gd name="connsiteY8" fmla="*/ 511727 h 511728"/>
              <a:gd name="connsiteX9" fmla="*/ 0 w 2306974"/>
              <a:gd name="connsiteY9" fmla="*/ 465590 h 511728"/>
              <a:gd name="connsiteX10" fmla="*/ 0 w 2306974"/>
              <a:gd name="connsiteY10" fmla="*/ 46137 h 511728"/>
              <a:gd name="connsiteX11" fmla="*/ 46137 w 2306974"/>
              <a:gd name="connsiteY11" fmla="*/ 0 h 51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06974" h="511728">
                <a:moveTo>
                  <a:pt x="46137" y="0"/>
                </a:moveTo>
                <a:lnTo>
                  <a:pt x="322976" y="0"/>
                </a:lnTo>
                <a:lnTo>
                  <a:pt x="926986" y="0"/>
                </a:lnTo>
                <a:lnTo>
                  <a:pt x="2051110" y="0"/>
                </a:lnTo>
                <a:cubicBezTo>
                  <a:pt x="2192420" y="0"/>
                  <a:pt x="2306974" y="114554"/>
                  <a:pt x="2306974" y="255864"/>
                </a:cubicBezTo>
                <a:lnTo>
                  <a:pt x="2306973" y="255864"/>
                </a:lnTo>
                <a:cubicBezTo>
                  <a:pt x="2306973" y="397174"/>
                  <a:pt x="2192419" y="511728"/>
                  <a:pt x="2051109" y="511728"/>
                </a:cubicBezTo>
                <a:lnTo>
                  <a:pt x="322976" y="511727"/>
                </a:lnTo>
                <a:lnTo>
                  <a:pt x="46137" y="511727"/>
                </a:lnTo>
                <a:cubicBezTo>
                  <a:pt x="20656" y="511727"/>
                  <a:pt x="0" y="491071"/>
                  <a:pt x="0" y="465590"/>
                </a:cubicBezTo>
                <a:lnTo>
                  <a:pt x="0" y="46137"/>
                </a:lnTo>
                <a:cubicBezTo>
                  <a:pt x="0" y="20656"/>
                  <a:pt x="20656" y="0"/>
                  <a:pt x="46137" y="0"/>
                </a:cubicBezTo>
                <a:close/>
              </a:path>
            </a:pathLst>
          </a:custGeom>
          <a:solidFill>
            <a:srgbClr val="F78A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BB" altLang="en-US" dirty="0">
                <a:solidFill>
                  <a:schemeClr val="bg1"/>
                </a:solidFill>
              </a:rPr>
              <a:t> </a:t>
            </a:r>
            <a:r>
              <a:rPr lang="en-GB" altLang="en-US" dirty="0">
                <a:solidFill>
                  <a:schemeClr val="bg1"/>
                </a:solidFill>
              </a:rPr>
              <a:t>What is different?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D28377-B736-484D-B244-6377A0776FD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47" r="12747"/>
          <a:stretch/>
        </p:blipFill>
        <p:spPr>
          <a:xfrm>
            <a:off x="4647501" y="2608977"/>
            <a:ext cx="3665990" cy="3473042"/>
          </a:xfrm>
          <a:prstGeom prst="roundRect">
            <a:avLst>
              <a:gd name="adj" fmla="val 5073"/>
            </a:avLst>
          </a:prstGeom>
          <a:ln w="28575">
            <a:solidFill>
              <a:srgbClr val="F78A49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37851353-4372-4777-BCFA-7FCFEADC5B5B}"/>
              </a:ext>
            </a:extLst>
          </p:cNvPr>
          <p:cNvGrpSpPr/>
          <p:nvPr/>
        </p:nvGrpSpPr>
        <p:grpSpPr>
          <a:xfrm>
            <a:off x="822121" y="2608977"/>
            <a:ext cx="3665990" cy="3473042"/>
            <a:chOff x="822121" y="2608977"/>
            <a:chExt cx="3665990" cy="3473042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E17D2461-3135-4EF6-9514-7CF4AB2D748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52" t="20788" r="30839"/>
            <a:stretch/>
          </p:blipFill>
          <p:spPr>
            <a:xfrm>
              <a:off x="822121" y="2608977"/>
              <a:ext cx="3665990" cy="3473042"/>
            </a:xfrm>
            <a:prstGeom prst="roundRect">
              <a:avLst>
                <a:gd name="adj" fmla="val 5073"/>
              </a:avLst>
            </a:prstGeom>
            <a:ln w="28575">
              <a:solidFill>
                <a:srgbClr val="F78A49"/>
              </a:solidFill>
            </a:ln>
          </p:spPr>
        </p:pic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72A6B663-F550-41FF-B8EE-F3B4A88829C7}"/>
                </a:ext>
              </a:extLst>
            </p:cNvPr>
            <p:cNvGrpSpPr/>
            <p:nvPr/>
          </p:nvGrpSpPr>
          <p:grpSpPr>
            <a:xfrm>
              <a:off x="2470821" y="2725083"/>
              <a:ext cx="1889268" cy="595618"/>
              <a:chOff x="2470821" y="2725083"/>
              <a:chExt cx="1889268" cy="595618"/>
            </a:xfrm>
          </p:grpSpPr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A318D7EF-FAE8-42DF-84DB-52A4F1454934}"/>
                  </a:ext>
                </a:extLst>
              </p:cNvPr>
              <p:cNvSpPr/>
              <p:nvPr/>
            </p:nvSpPr>
            <p:spPr>
              <a:xfrm>
                <a:off x="2480554" y="2725083"/>
                <a:ext cx="1879535" cy="595618"/>
              </a:xfrm>
              <a:prstGeom prst="roundRect">
                <a:avLst/>
              </a:prstGeom>
              <a:solidFill>
                <a:srgbClr val="585657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34" name="Group 33">
                <a:extLst>
                  <a:ext uri="{FF2B5EF4-FFF2-40B4-BE49-F238E27FC236}">
                    <a16:creationId xmlns:a16="http://schemas.microsoft.com/office/drawing/2014/main" id="{570CD697-2596-4D30-817B-D40343546A35}"/>
                  </a:ext>
                </a:extLst>
              </p:cNvPr>
              <p:cNvGrpSpPr/>
              <p:nvPr/>
            </p:nvGrpSpPr>
            <p:grpSpPr>
              <a:xfrm>
                <a:off x="2470821" y="2775845"/>
                <a:ext cx="1823943" cy="523220"/>
                <a:chOff x="1795755" y="5837428"/>
                <a:chExt cx="642481" cy="184303"/>
              </a:xfrm>
            </p:grpSpPr>
            <p:sp>
              <p:nvSpPr>
                <p:cNvPr id="37" name="Rectangle: Rounded Corners 36">
                  <a:extLst>
                    <a:ext uri="{FF2B5EF4-FFF2-40B4-BE49-F238E27FC236}">
                      <a16:creationId xmlns:a16="http://schemas.microsoft.com/office/drawing/2014/main" id="{6FEA4331-6FE7-4B15-A1D5-88F52D370BBB}"/>
                    </a:ext>
                  </a:extLst>
                </p:cNvPr>
                <p:cNvSpPr/>
                <p:nvPr/>
              </p:nvSpPr>
              <p:spPr>
                <a:xfrm>
                  <a:off x="1821171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8" name="TextBox 37">
                  <a:extLst>
                    <a:ext uri="{FF2B5EF4-FFF2-40B4-BE49-F238E27FC236}">
                      <a16:creationId xmlns:a16="http://schemas.microsoft.com/office/drawing/2014/main" id="{DDADE32B-CFE1-483A-9C43-7B6A1E977140}"/>
                    </a:ext>
                  </a:extLst>
                </p:cNvPr>
                <p:cNvSpPr txBox="1"/>
                <p:nvPr/>
              </p:nvSpPr>
              <p:spPr>
                <a:xfrm>
                  <a:off x="1795755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0</a:t>
                  </a:r>
                </a:p>
              </p:txBody>
            </p:sp>
            <p:sp>
              <p:nvSpPr>
                <p:cNvPr id="27" name="Rectangle: Rounded Corners 26">
                  <a:extLst>
                    <a:ext uri="{FF2B5EF4-FFF2-40B4-BE49-F238E27FC236}">
                      <a16:creationId xmlns:a16="http://schemas.microsoft.com/office/drawing/2014/main" id="{2FFB08E8-5DEB-413C-BFAD-E88E26A481BB}"/>
                    </a:ext>
                  </a:extLst>
                </p:cNvPr>
                <p:cNvSpPr/>
                <p:nvPr/>
              </p:nvSpPr>
              <p:spPr>
                <a:xfrm>
                  <a:off x="1917115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ectangle: Rounded Corners 27">
                  <a:extLst>
                    <a:ext uri="{FF2B5EF4-FFF2-40B4-BE49-F238E27FC236}">
                      <a16:creationId xmlns:a16="http://schemas.microsoft.com/office/drawing/2014/main" id="{C9ADCECA-72AD-4BE0-99CC-0819CFE19B40}"/>
                    </a:ext>
                  </a:extLst>
                </p:cNvPr>
                <p:cNvSpPr/>
                <p:nvPr/>
              </p:nvSpPr>
              <p:spPr>
                <a:xfrm>
                  <a:off x="2052464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9" name="Rectangle: Rounded Corners 28">
                  <a:extLst>
                    <a:ext uri="{FF2B5EF4-FFF2-40B4-BE49-F238E27FC236}">
                      <a16:creationId xmlns:a16="http://schemas.microsoft.com/office/drawing/2014/main" id="{9E994100-7F5D-4502-AE73-31B7F55E2172}"/>
                    </a:ext>
                  </a:extLst>
                </p:cNvPr>
                <p:cNvSpPr/>
                <p:nvPr/>
              </p:nvSpPr>
              <p:spPr>
                <a:xfrm>
                  <a:off x="2148408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0" name="Rectangle: Rounded Corners 29">
                  <a:extLst>
                    <a:ext uri="{FF2B5EF4-FFF2-40B4-BE49-F238E27FC236}">
                      <a16:creationId xmlns:a16="http://schemas.microsoft.com/office/drawing/2014/main" id="{49C024E1-E8E8-49FF-8E0F-CDC4D0D17892}"/>
                    </a:ext>
                  </a:extLst>
                </p:cNvPr>
                <p:cNvSpPr/>
                <p:nvPr/>
              </p:nvSpPr>
              <p:spPr>
                <a:xfrm>
                  <a:off x="2242638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1" name="Rectangle: Rounded Corners 30">
                  <a:extLst>
                    <a:ext uri="{FF2B5EF4-FFF2-40B4-BE49-F238E27FC236}">
                      <a16:creationId xmlns:a16="http://schemas.microsoft.com/office/drawing/2014/main" id="{7B29401D-2038-459C-A0BA-11B353A9B8BA}"/>
                    </a:ext>
                  </a:extLst>
                </p:cNvPr>
                <p:cNvSpPr/>
                <p:nvPr/>
              </p:nvSpPr>
              <p:spPr>
                <a:xfrm>
                  <a:off x="2338582" y="5849888"/>
                  <a:ext cx="99654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2" name="TextBox 31">
                  <a:extLst>
                    <a:ext uri="{FF2B5EF4-FFF2-40B4-BE49-F238E27FC236}">
                      <a16:creationId xmlns:a16="http://schemas.microsoft.com/office/drawing/2014/main" id="{836A8E68-7C62-41C3-91B1-6E1754E44F17}"/>
                    </a:ext>
                  </a:extLst>
                </p:cNvPr>
                <p:cNvSpPr txBox="1"/>
                <p:nvPr/>
              </p:nvSpPr>
              <p:spPr>
                <a:xfrm>
                  <a:off x="1891698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4</a:t>
                  </a:r>
                </a:p>
              </p:txBody>
            </p:sp>
            <p:sp>
              <p:nvSpPr>
                <p:cNvPr id="33" name="TextBox 32">
                  <a:extLst>
                    <a:ext uri="{FF2B5EF4-FFF2-40B4-BE49-F238E27FC236}">
                      <a16:creationId xmlns:a16="http://schemas.microsoft.com/office/drawing/2014/main" id="{3D0E6708-16D4-4945-A47E-84BB97A6B310}"/>
                    </a:ext>
                  </a:extLst>
                </p:cNvPr>
                <p:cNvSpPr txBox="1"/>
                <p:nvPr/>
              </p:nvSpPr>
              <p:spPr>
                <a:xfrm>
                  <a:off x="1977360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:</a:t>
                  </a:r>
                </a:p>
              </p:txBody>
            </p:sp>
            <p:sp>
              <p:nvSpPr>
                <p:cNvPr id="35" name="TextBox 34">
                  <a:extLst>
                    <a:ext uri="{FF2B5EF4-FFF2-40B4-BE49-F238E27FC236}">
                      <a16:creationId xmlns:a16="http://schemas.microsoft.com/office/drawing/2014/main" id="{A456479C-9F0F-458A-A147-7A6F78BC140A}"/>
                    </a:ext>
                  </a:extLst>
                </p:cNvPr>
                <p:cNvSpPr txBox="1"/>
                <p:nvPr/>
              </p:nvSpPr>
              <p:spPr>
                <a:xfrm>
                  <a:off x="2032184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3</a:t>
                  </a:r>
                </a:p>
              </p:txBody>
            </p:sp>
            <p:sp>
              <p:nvSpPr>
                <p:cNvPr id="36" name="TextBox 35">
                  <a:extLst>
                    <a:ext uri="{FF2B5EF4-FFF2-40B4-BE49-F238E27FC236}">
                      <a16:creationId xmlns:a16="http://schemas.microsoft.com/office/drawing/2014/main" id="{EA759D08-9093-463B-9C3B-075501EA1451}"/>
                    </a:ext>
                  </a:extLst>
                </p:cNvPr>
                <p:cNvSpPr txBox="1"/>
                <p:nvPr/>
              </p:nvSpPr>
              <p:spPr>
                <a:xfrm>
                  <a:off x="2122990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0</a:t>
                  </a:r>
                </a:p>
              </p:txBody>
            </p: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id="{FB485265-78DC-4FB8-A565-DEB8DF86F96D}"/>
                    </a:ext>
                  </a:extLst>
                </p:cNvPr>
                <p:cNvSpPr txBox="1"/>
                <p:nvPr/>
              </p:nvSpPr>
              <p:spPr>
                <a:xfrm>
                  <a:off x="2215507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P</a:t>
                  </a:r>
                </a:p>
              </p:txBody>
            </p:sp>
            <p:sp>
              <p:nvSpPr>
                <p:cNvPr id="40" name="TextBox 39">
                  <a:extLst>
                    <a:ext uri="{FF2B5EF4-FFF2-40B4-BE49-F238E27FC236}">
                      <a16:creationId xmlns:a16="http://schemas.microsoft.com/office/drawing/2014/main" id="{C3980647-5393-4A51-BD11-08887AD6AAF9}"/>
                    </a:ext>
                  </a:extLst>
                </p:cNvPr>
                <p:cNvSpPr txBox="1"/>
                <p:nvPr/>
              </p:nvSpPr>
              <p:spPr>
                <a:xfrm>
                  <a:off x="2304598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M</a:t>
                  </a:r>
                </a:p>
              </p:txBody>
            </p:sp>
          </p:grpSp>
        </p:grp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A8005BF-4D37-4A9F-9A5C-97FF3999BD7F}"/>
              </a:ext>
            </a:extLst>
          </p:cNvPr>
          <p:cNvGrpSpPr/>
          <p:nvPr/>
        </p:nvGrpSpPr>
        <p:grpSpPr>
          <a:xfrm>
            <a:off x="4647501" y="2608977"/>
            <a:ext cx="3665990" cy="3473042"/>
            <a:chOff x="4647501" y="2608977"/>
            <a:chExt cx="3665990" cy="3473042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EF30ACF3-DE96-4925-B436-0216A0CD6E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89" r="12689"/>
            <a:stretch/>
          </p:blipFill>
          <p:spPr>
            <a:xfrm>
              <a:off x="4647501" y="2608977"/>
              <a:ext cx="3665990" cy="3473042"/>
            </a:xfrm>
            <a:prstGeom prst="roundRect">
              <a:avLst>
                <a:gd name="adj" fmla="val 5073"/>
              </a:avLst>
            </a:prstGeom>
            <a:ln w="28575">
              <a:solidFill>
                <a:srgbClr val="F78A49"/>
              </a:solidFill>
            </a:ln>
          </p:spPr>
        </p:pic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925FCA4E-38CE-484A-9B44-A8617D9C1B02}"/>
                </a:ext>
              </a:extLst>
            </p:cNvPr>
            <p:cNvGrpSpPr/>
            <p:nvPr/>
          </p:nvGrpSpPr>
          <p:grpSpPr>
            <a:xfrm>
              <a:off x="6321368" y="2725083"/>
              <a:ext cx="1889268" cy="595618"/>
              <a:chOff x="2470821" y="2725083"/>
              <a:chExt cx="1889268" cy="595618"/>
            </a:xfrm>
          </p:grpSpPr>
          <p:sp>
            <p:nvSpPr>
              <p:cNvPr id="42" name="Rectangle: Rounded Corners 41">
                <a:extLst>
                  <a:ext uri="{FF2B5EF4-FFF2-40B4-BE49-F238E27FC236}">
                    <a16:creationId xmlns:a16="http://schemas.microsoft.com/office/drawing/2014/main" id="{EEDFA1B6-3105-4290-9B5A-837760152963}"/>
                  </a:ext>
                </a:extLst>
              </p:cNvPr>
              <p:cNvSpPr/>
              <p:nvPr/>
            </p:nvSpPr>
            <p:spPr>
              <a:xfrm>
                <a:off x="2480554" y="2725083"/>
                <a:ext cx="1879535" cy="595618"/>
              </a:xfrm>
              <a:prstGeom prst="roundRect">
                <a:avLst/>
              </a:prstGeom>
              <a:solidFill>
                <a:srgbClr val="585657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43" name="Group 42">
                <a:extLst>
                  <a:ext uri="{FF2B5EF4-FFF2-40B4-BE49-F238E27FC236}">
                    <a16:creationId xmlns:a16="http://schemas.microsoft.com/office/drawing/2014/main" id="{241366A2-BC3A-4F07-BA9B-A3FB3B144FFC}"/>
                  </a:ext>
                </a:extLst>
              </p:cNvPr>
              <p:cNvGrpSpPr/>
              <p:nvPr/>
            </p:nvGrpSpPr>
            <p:grpSpPr>
              <a:xfrm>
                <a:off x="2470821" y="2775845"/>
                <a:ext cx="1823943" cy="523220"/>
                <a:chOff x="1795755" y="5837428"/>
                <a:chExt cx="642481" cy="184303"/>
              </a:xfrm>
            </p:grpSpPr>
            <p:sp>
              <p:nvSpPr>
                <p:cNvPr id="44" name="Rectangle: Rounded Corners 43">
                  <a:extLst>
                    <a:ext uri="{FF2B5EF4-FFF2-40B4-BE49-F238E27FC236}">
                      <a16:creationId xmlns:a16="http://schemas.microsoft.com/office/drawing/2014/main" id="{A3F05DBA-651D-4285-B110-D969D43E4901}"/>
                    </a:ext>
                  </a:extLst>
                </p:cNvPr>
                <p:cNvSpPr/>
                <p:nvPr/>
              </p:nvSpPr>
              <p:spPr>
                <a:xfrm>
                  <a:off x="1821171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80F9DC78-BE85-44C3-8F9D-2F6DB32F9F75}"/>
                    </a:ext>
                  </a:extLst>
                </p:cNvPr>
                <p:cNvSpPr txBox="1"/>
                <p:nvPr/>
              </p:nvSpPr>
              <p:spPr>
                <a:xfrm>
                  <a:off x="1795755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0</a:t>
                  </a:r>
                </a:p>
              </p:txBody>
            </p:sp>
            <p:sp>
              <p:nvSpPr>
                <p:cNvPr id="46" name="Rectangle: Rounded Corners 45">
                  <a:extLst>
                    <a:ext uri="{FF2B5EF4-FFF2-40B4-BE49-F238E27FC236}">
                      <a16:creationId xmlns:a16="http://schemas.microsoft.com/office/drawing/2014/main" id="{54BFFE06-839B-4F14-A884-CB402A2D76BE}"/>
                    </a:ext>
                  </a:extLst>
                </p:cNvPr>
                <p:cNvSpPr/>
                <p:nvPr/>
              </p:nvSpPr>
              <p:spPr>
                <a:xfrm>
                  <a:off x="1917115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7" name="Rectangle: Rounded Corners 46">
                  <a:extLst>
                    <a:ext uri="{FF2B5EF4-FFF2-40B4-BE49-F238E27FC236}">
                      <a16:creationId xmlns:a16="http://schemas.microsoft.com/office/drawing/2014/main" id="{10E26749-6BA3-46BE-A31D-89B5D9A70040}"/>
                    </a:ext>
                  </a:extLst>
                </p:cNvPr>
                <p:cNvSpPr/>
                <p:nvPr/>
              </p:nvSpPr>
              <p:spPr>
                <a:xfrm>
                  <a:off x="2052464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3" name="Rectangle: Rounded Corners 52">
                  <a:extLst>
                    <a:ext uri="{FF2B5EF4-FFF2-40B4-BE49-F238E27FC236}">
                      <a16:creationId xmlns:a16="http://schemas.microsoft.com/office/drawing/2014/main" id="{5E0D3E37-3718-4065-9718-E931BA8058BB}"/>
                    </a:ext>
                  </a:extLst>
                </p:cNvPr>
                <p:cNvSpPr/>
                <p:nvPr/>
              </p:nvSpPr>
              <p:spPr>
                <a:xfrm>
                  <a:off x="2148408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4" name="Rectangle: Rounded Corners 53">
                  <a:extLst>
                    <a:ext uri="{FF2B5EF4-FFF2-40B4-BE49-F238E27FC236}">
                      <a16:creationId xmlns:a16="http://schemas.microsoft.com/office/drawing/2014/main" id="{8C7B2E97-FF4A-479C-9EEC-9B302B1071CD}"/>
                    </a:ext>
                  </a:extLst>
                </p:cNvPr>
                <p:cNvSpPr/>
                <p:nvPr/>
              </p:nvSpPr>
              <p:spPr>
                <a:xfrm>
                  <a:off x="2242638" y="5849888"/>
                  <a:ext cx="89372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5" name="Rectangle: Rounded Corners 54">
                  <a:extLst>
                    <a:ext uri="{FF2B5EF4-FFF2-40B4-BE49-F238E27FC236}">
                      <a16:creationId xmlns:a16="http://schemas.microsoft.com/office/drawing/2014/main" id="{B1F032E2-8798-4B35-B361-FE40AD4641CB}"/>
                    </a:ext>
                  </a:extLst>
                </p:cNvPr>
                <p:cNvSpPr/>
                <p:nvPr/>
              </p:nvSpPr>
              <p:spPr>
                <a:xfrm>
                  <a:off x="2338582" y="5849888"/>
                  <a:ext cx="99654" cy="157779"/>
                </a:xfrm>
                <a:prstGeom prst="roundRect">
                  <a:avLst/>
                </a:prstGeom>
                <a:solidFill>
                  <a:srgbClr val="323131"/>
                </a:solidFill>
                <a:ln w="6350">
                  <a:solidFill>
                    <a:srgbClr val="1E2125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56" name="TextBox 55">
                  <a:extLst>
                    <a:ext uri="{FF2B5EF4-FFF2-40B4-BE49-F238E27FC236}">
                      <a16:creationId xmlns:a16="http://schemas.microsoft.com/office/drawing/2014/main" id="{A6910C04-B6F9-4DC4-8C90-C04E53F5FA38}"/>
                    </a:ext>
                  </a:extLst>
                </p:cNvPr>
                <p:cNvSpPr txBox="1"/>
                <p:nvPr/>
              </p:nvSpPr>
              <p:spPr>
                <a:xfrm>
                  <a:off x="1891698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4</a:t>
                  </a:r>
                </a:p>
              </p:txBody>
            </p:sp>
            <p:sp>
              <p:nvSpPr>
                <p:cNvPr id="57" name="TextBox 56">
                  <a:extLst>
                    <a:ext uri="{FF2B5EF4-FFF2-40B4-BE49-F238E27FC236}">
                      <a16:creationId xmlns:a16="http://schemas.microsoft.com/office/drawing/2014/main" id="{8739DAAD-4712-4CED-BA09-F72F0115D9E8}"/>
                    </a:ext>
                  </a:extLst>
                </p:cNvPr>
                <p:cNvSpPr txBox="1"/>
                <p:nvPr/>
              </p:nvSpPr>
              <p:spPr>
                <a:xfrm>
                  <a:off x="1977360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:</a:t>
                  </a:r>
                </a:p>
              </p:txBody>
            </p:sp>
            <p:sp>
              <p:nvSpPr>
                <p:cNvPr id="58" name="TextBox 57">
                  <a:extLst>
                    <a:ext uri="{FF2B5EF4-FFF2-40B4-BE49-F238E27FC236}">
                      <a16:creationId xmlns:a16="http://schemas.microsoft.com/office/drawing/2014/main" id="{B87070CC-2AF7-4D1A-9EEE-9E03F0202831}"/>
                    </a:ext>
                  </a:extLst>
                </p:cNvPr>
                <p:cNvSpPr txBox="1"/>
                <p:nvPr/>
              </p:nvSpPr>
              <p:spPr>
                <a:xfrm>
                  <a:off x="2032184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3</a:t>
                  </a:r>
                </a:p>
              </p:txBody>
            </p: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033CB809-4BA4-4DE0-824C-EF85193D1C9C}"/>
                    </a:ext>
                  </a:extLst>
                </p:cNvPr>
                <p:cNvSpPr txBox="1"/>
                <p:nvPr/>
              </p:nvSpPr>
              <p:spPr>
                <a:xfrm>
                  <a:off x="2122990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0</a:t>
                  </a:r>
                </a:p>
              </p:txBody>
            </p:sp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5BA7F585-8B0A-4C7B-9C72-D9A6F425754B}"/>
                    </a:ext>
                  </a:extLst>
                </p:cNvPr>
                <p:cNvSpPr txBox="1"/>
                <p:nvPr/>
              </p:nvSpPr>
              <p:spPr>
                <a:xfrm>
                  <a:off x="2215507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P</a:t>
                  </a:r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8D8C4A5A-775D-44D2-B014-94A53DE8DD7B}"/>
                    </a:ext>
                  </a:extLst>
                </p:cNvPr>
                <p:cNvSpPr txBox="1"/>
                <p:nvPr/>
              </p:nvSpPr>
              <p:spPr>
                <a:xfrm>
                  <a:off x="2304598" y="5837428"/>
                  <a:ext cx="121642" cy="184303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r>
                    <a:rPr lang="en-GB" sz="2800" b="1" dirty="0">
                      <a:solidFill>
                        <a:srgbClr val="02ADE7"/>
                      </a:solidFill>
                    </a:rPr>
                    <a:t>M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744118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287594"/>
            <a:ext cx="8229600" cy="675430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Compare what is happening in </a:t>
            </a:r>
            <a:r>
              <a:rPr lang="en-GB" altLang="en-US" b="1" dirty="0">
                <a:solidFill>
                  <a:schemeClr val="tx1"/>
                </a:solidFill>
              </a:rPr>
              <a:t>winter</a:t>
            </a:r>
            <a:r>
              <a:rPr lang="en-GB" altLang="en-US" dirty="0">
                <a:solidFill>
                  <a:schemeClr val="tx1"/>
                </a:solidFill>
              </a:rPr>
              <a:t> with what is happening in </a:t>
            </a:r>
            <a:r>
              <a:rPr lang="en-GB" altLang="en-US" b="1" dirty="0">
                <a:solidFill>
                  <a:schemeClr val="tx1"/>
                </a:solidFill>
              </a:rPr>
              <a:t>spring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rgbClr val="00B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" t="30266" r="51371" b="7704"/>
          <a:stretch/>
        </p:blipFill>
        <p:spPr>
          <a:xfrm>
            <a:off x="822121" y="2608977"/>
            <a:ext cx="3665990" cy="3473042"/>
          </a:xfrm>
          <a:prstGeom prst="roundRect">
            <a:avLst>
              <a:gd name="adj" fmla="val 5073"/>
            </a:avLst>
          </a:prstGeom>
          <a:ln w="28575">
            <a:solidFill>
              <a:srgbClr val="00B2A8"/>
            </a:solidFill>
          </a:ln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A900C00-D565-4CD6-BD6C-EFCC0C7C9FD0}"/>
              </a:ext>
            </a:extLst>
          </p:cNvPr>
          <p:cNvSpPr/>
          <p:nvPr/>
        </p:nvSpPr>
        <p:spPr>
          <a:xfrm>
            <a:off x="822120" y="1996580"/>
            <a:ext cx="2306974" cy="511728"/>
          </a:xfrm>
          <a:custGeom>
            <a:avLst/>
            <a:gdLst>
              <a:gd name="connsiteX0" fmla="*/ 46137 w 2306974"/>
              <a:gd name="connsiteY0" fmla="*/ 0 h 511728"/>
              <a:gd name="connsiteX1" fmla="*/ 322976 w 2306974"/>
              <a:gd name="connsiteY1" fmla="*/ 0 h 511728"/>
              <a:gd name="connsiteX2" fmla="*/ 926986 w 2306974"/>
              <a:gd name="connsiteY2" fmla="*/ 0 h 511728"/>
              <a:gd name="connsiteX3" fmla="*/ 2051110 w 2306974"/>
              <a:gd name="connsiteY3" fmla="*/ 0 h 511728"/>
              <a:gd name="connsiteX4" fmla="*/ 2306974 w 2306974"/>
              <a:gd name="connsiteY4" fmla="*/ 255864 h 511728"/>
              <a:gd name="connsiteX5" fmla="*/ 2306973 w 2306974"/>
              <a:gd name="connsiteY5" fmla="*/ 255864 h 511728"/>
              <a:gd name="connsiteX6" fmla="*/ 2051109 w 2306974"/>
              <a:gd name="connsiteY6" fmla="*/ 511728 h 511728"/>
              <a:gd name="connsiteX7" fmla="*/ 322976 w 2306974"/>
              <a:gd name="connsiteY7" fmla="*/ 511727 h 511728"/>
              <a:gd name="connsiteX8" fmla="*/ 46137 w 2306974"/>
              <a:gd name="connsiteY8" fmla="*/ 511727 h 511728"/>
              <a:gd name="connsiteX9" fmla="*/ 0 w 2306974"/>
              <a:gd name="connsiteY9" fmla="*/ 465590 h 511728"/>
              <a:gd name="connsiteX10" fmla="*/ 0 w 2306974"/>
              <a:gd name="connsiteY10" fmla="*/ 46137 h 511728"/>
              <a:gd name="connsiteX11" fmla="*/ 46137 w 2306974"/>
              <a:gd name="connsiteY11" fmla="*/ 0 h 51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06974" h="511728">
                <a:moveTo>
                  <a:pt x="46137" y="0"/>
                </a:moveTo>
                <a:lnTo>
                  <a:pt x="322976" y="0"/>
                </a:lnTo>
                <a:lnTo>
                  <a:pt x="926986" y="0"/>
                </a:lnTo>
                <a:lnTo>
                  <a:pt x="2051110" y="0"/>
                </a:lnTo>
                <a:cubicBezTo>
                  <a:pt x="2192420" y="0"/>
                  <a:pt x="2306974" y="114554"/>
                  <a:pt x="2306974" y="255864"/>
                </a:cubicBezTo>
                <a:lnTo>
                  <a:pt x="2306973" y="255864"/>
                </a:lnTo>
                <a:cubicBezTo>
                  <a:pt x="2306973" y="397174"/>
                  <a:pt x="2192419" y="511728"/>
                  <a:pt x="2051109" y="511728"/>
                </a:cubicBezTo>
                <a:lnTo>
                  <a:pt x="322976" y="511727"/>
                </a:lnTo>
                <a:lnTo>
                  <a:pt x="46137" y="511727"/>
                </a:lnTo>
                <a:cubicBezTo>
                  <a:pt x="20656" y="511727"/>
                  <a:pt x="0" y="491071"/>
                  <a:pt x="0" y="465590"/>
                </a:cubicBezTo>
                <a:lnTo>
                  <a:pt x="0" y="46137"/>
                </a:lnTo>
                <a:cubicBezTo>
                  <a:pt x="0" y="20656"/>
                  <a:pt x="20656" y="0"/>
                  <a:pt x="46137" y="0"/>
                </a:cubicBezTo>
                <a:close/>
              </a:path>
            </a:pathLst>
          </a:custGeom>
          <a:solidFill>
            <a:srgbClr val="00B2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BB" altLang="en-US" dirty="0">
                <a:solidFill>
                  <a:schemeClr val="bg1"/>
                </a:solidFill>
              </a:rPr>
              <a:t> </a:t>
            </a:r>
            <a:r>
              <a:rPr lang="en-GB" altLang="en-US" dirty="0">
                <a:solidFill>
                  <a:schemeClr val="bg1"/>
                </a:solidFill>
              </a:rPr>
              <a:t>What is different?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D28377-B736-484D-B244-6377A0776F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83" t="20193" r="32870" b="7377"/>
          <a:stretch/>
        </p:blipFill>
        <p:spPr>
          <a:xfrm>
            <a:off x="4647501" y="2608977"/>
            <a:ext cx="3665990" cy="3473042"/>
          </a:xfrm>
          <a:prstGeom prst="roundRect">
            <a:avLst>
              <a:gd name="adj" fmla="val 5073"/>
            </a:avLst>
          </a:prstGeom>
          <a:ln w="28575">
            <a:solidFill>
              <a:srgbClr val="00B2A8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881150-C9BB-462B-9A0C-4A18C627B3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8" r="12698"/>
          <a:stretch/>
        </p:blipFill>
        <p:spPr>
          <a:xfrm>
            <a:off x="4647501" y="2608977"/>
            <a:ext cx="3665990" cy="3473042"/>
          </a:xfrm>
          <a:prstGeom prst="roundRect">
            <a:avLst>
              <a:gd name="adj" fmla="val 5073"/>
            </a:avLst>
          </a:prstGeom>
          <a:ln w="28575">
            <a:solidFill>
              <a:srgbClr val="00B2A8"/>
            </a:solidFill>
          </a:ln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833DAE0-0C24-4B50-A6AD-5527B81C4365}"/>
              </a:ext>
            </a:extLst>
          </p:cNvPr>
          <p:cNvGrpSpPr/>
          <p:nvPr/>
        </p:nvGrpSpPr>
        <p:grpSpPr>
          <a:xfrm>
            <a:off x="822121" y="2608977"/>
            <a:ext cx="3665990" cy="3473042"/>
            <a:chOff x="822121" y="2608977"/>
            <a:chExt cx="3665990" cy="3473042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1E3E3E7-B90B-4CE6-A9F8-D2C9EE4219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31" t="29614" r="38545"/>
            <a:stretch/>
          </p:blipFill>
          <p:spPr>
            <a:xfrm>
              <a:off x="822121" y="2608977"/>
              <a:ext cx="3665990" cy="3473042"/>
            </a:xfrm>
            <a:prstGeom prst="roundRect">
              <a:avLst>
                <a:gd name="adj" fmla="val 5073"/>
              </a:avLst>
            </a:prstGeom>
            <a:ln w="28575">
              <a:solidFill>
                <a:srgbClr val="00B2A8"/>
              </a:solidFill>
            </a:ln>
          </p:spPr>
        </p:pic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E709DEE-4226-4DD9-8C9D-C9939F374614}"/>
                </a:ext>
              </a:extLst>
            </p:cNvPr>
            <p:cNvSpPr/>
            <p:nvPr/>
          </p:nvSpPr>
          <p:spPr>
            <a:xfrm>
              <a:off x="1128045" y="5477855"/>
              <a:ext cx="1777525" cy="358923"/>
            </a:xfrm>
            <a:prstGeom prst="ellipse">
              <a:avLst/>
            </a:prstGeom>
            <a:solidFill>
              <a:schemeClr val="bg2">
                <a:lumMod val="25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FBCF07A-5A00-4848-8EDC-E4F4D870072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4360" y="3085031"/>
              <a:ext cx="2555234" cy="27286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97066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287594"/>
            <a:ext cx="8229600" cy="675430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Compare what is happening in </a:t>
            </a:r>
            <a:r>
              <a:rPr lang="en-GB" altLang="en-US" b="1" dirty="0">
                <a:solidFill>
                  <a:schemeClr val="tx1"/>
                </a:solidFill>
              </a:rPr>
              <a:t>winter</a:t>
            </a:r>
            <a:r>
              <a:rPr lang="en-GB" altLang="en-US" dirty="0">
                <a:solidFill>
                  <a:schemeClr val="tx1"/>
                </a:solidFill>
              </a:rPr>
              <a:t> with what is happening in </a:t>
            </a:r>
            <a:r>
              <a:rPr lang="en-GB" altLang="en-US" b="1" dirty="0">
                <a:solidFill>
                  <a:schemeClr val="tx1"/>
                </a:solidFill>
              </a:rPr>
              <a:t>spring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rgbClr val="88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490" t="-44423" r="-25606" b="28747"/>
          <a:stretch/>
        </p:blipFill>
        <p:spPr>
          <a:xfrm>
            <a:off x="822121" y="2608977"/>
            <a:ext cx="3665990" cy="3473042"/>
          </a:xfrm>
          <a:prstGeom prst="roundRect">
            <a:avLst>
              <a:gd name="adj" fmla="val 507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884098"/>
            </a:solidFill>
          </a:ln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A900C00-D565-4CD6-BD6C-EFCC0C7C9FD0}"/>
              </a:ext>
            </a:extLst>
          </p:cNvPr>
          <p:cNvSpPr/>
          <p:nvPr/>
        </p:nvSpPr>
        <p:spPr>
          <a:xfrm>
            <a:off x="822120" y="1996580"/>
            <a:ext cx="2306974" cy="511728"/>
          </a:xfrm>
          <a:custGeom>
            <a:avLst/>
            <a:gdLst>
              <a:gd name="connsiteX0" fmla="*/ 46137 w 2306974"/>
              <a:gd name="connsiteY0" fmla="*/ 0 h 511728"/>
              <a:gd name="connsiteX1" fmla="*/ 322976 w 2306974"/>
              <a:gd name="connsiteY1" fmla="*/ 0 h 511728"/>
              <a:gd name="connsiteX2" fmla="*/ 926986 w 2306974"/>
              <a:gd name="connsiteY2" fmla="*/ 0 h 511728"/>
              <a:gd name="connsiteX3" fmla="*/ 2051110 w 2306974"/>
              <a:gd name="connsiteY3" fmla="*/ 0 h 511728"/>
              <a:gd name="connsiteX4" fmla="*/ 2306974 w 2306974"/>
              <a:gd name="connsiteY4" fmla="*/ 255864 h 511728"/>
              <a:gd name="connsiteX5" fmla="*/ 2306973 w 2306974"/>
              <a:gd name="connsiteY5" fmla="*/ 255864 h 511728"/>
              <a:gd name="connsiteX6" fmla="*/ 2051109 w 2306974"/>
              <a:gd name="connsiteY6" fmla="*/ 511728 h 511728"/>
              <a:gd name="connsiteX7" fmla="*/ 322976 w 2306974"/>
              <a:gd name="connsiteY7" fmla="*/ 511727 h 511728"/>
              <a:gd name="connsiteX8" fmla="*/ 46137 w 2306974"/>
              <a:gd name="connsiteY8" fmla="*/ 511727 h 511728"/>
              <a:gd name="connsiteX9" fmla="*/ 0 w 2306974"/>
              <a:gd name="connsiteY9" fmla="*/ 465590 h 511728"/>
              <a:gd name="connsiteX10" fmla="*/ 0 w 2306974"/>
              <a:gd name="connsiteY10" fmla="*/ 46137 h 511728"/>
              <a:gd name="connsiteX11" fmla="*/ 46137 w 2306974"/>
              <a:gd name="connsiteY11" fmla="*/ 0 h 51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06974" h="511728">
                <a:moveTo>
                  <a:pt x="46137" y="0"/>
                </a:moveTo>
                <a:lnTo>
                  <a:pt x="322976" y="0"/>
                </a:lnTo>
                <a:lnTo>
                  <a:pt x="926986" y="0"/>
                </a:lnTo>
                <a:lnTo>
                  <a:pt x="2051110" y="0"/>
                </a:lnTo>
                <a:cubicBezTo>
                  <a:pt x="2192420" y="0"/>
                  <a:pt x="2306974" y="114554"/>
                  <a:pt x="2306974" y="255864"/>
                </a:cubicBezTo>
                <a:lnTo>
                  <a:pt x="2306973" y="255864"/>
                </a:lnTo>
                <a:cubicBezTo>
                  <a:pt x="2306973" y="397174"/>
                  <a:pt x="2192419" y="511728"/>
                  <a:pt x="2051109" y="511728"/>
                </a:cubicBezTo>
                <a:lnTo>
                  <a:pt x="322976" y="511727"/>
                </a:lnTo>
                <a:lnTo>
                  <a:pt x="46137" y="511727"/>
                </a:lnTo>
                <a:cubicBezTo>
                  <a:pt x="20656" y="511727"/>
                  <a:pt x="0" y="491071"/>
                  <a:pt x="0" y="465590"/>
                </a:cubicBezTo>
                <a:lnTo>
                  <a:pt x="0" y="46137"/>
                </a:lnTo>
                <a:cubicBezTo>
                  <a:pt x="0" y="20656"/>
                  <a:pt x="20656" y="0"/>
                  <a:pt x="46137" y="0"/>
                </a:cubicBezTo>
                <a:close/>
              </a:path>
            </a:pathLst>
          </a:custGeom>
          <a:solidFill>
            <a:srgbClr val="8840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BB" altLang="en-US" dirty="0">
                <a:solidFill>
                  <a:schemeClr val="bg1"/>
                </a:solidFill>
              </a:rPr>
              <a:t> </a:t>
            </a:r>
            <a:r>
              <a:rPr lang="en-GB" altLang="en-US" dirty="0">
                <a:solidFill>
                  <a:schemeClr val="bg1"/>
                </a:solidFill>
              </a:rPr>
              <a:t>What is different?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D28377-B736-484D-B244-6377A0776F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745" t="-53634" r="-22795" b="20563"/>
          <a:stretch/>
        </p:blipFill>
        <p:spPr>
          <a:xfrm>
            <a:off x="4647501" y="2608977"/>
            <a:ext cx="3665990" cy="3473042"/>
          </a:xfrm>
          <a:prstGeom prst="roundRect">
            <a:avLst>
              <a:gd name="adj" fmla="val 507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884098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667BDA1-E1B5-4C53-8B3F-8806462F71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0" r="8230"/>
          <a:stretch/>
        </p:blipFill>
        <p:spPr>
          <a:xfrm>
            <a:off x="822121" y="2608977"/>
            <a:ext cx="3665990" cy="3473042"/>
          </a:xfrm>
          <a:prstGeom prst="roundRect">
            <a:avLst>
              <a:gd name="adj" fmla="val 507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884098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8618B59-AC05-43A8-9304-D861F3722AF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8" r="12698"/>
          <a:stretch/>
        </p:blipFill>
        <p:spPr>
          <a:xfrm>
            <a:off x="4647501" y="2608977"/>
            <a:ext cx="3665990" cy="3473042"/>
          </a:xfrm>
          <a:prstGeom prst="roundRect">
            <a:avLst>
              <a:gd name="adj" fmla="val 507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rgbClr val="884098"/>
            </a:solidFill>
          </a:ln>
        </p:spPr>
      </p:pic>
    </p:spTree>
    <p:extLst>
      <p:ext uri="{BB962C8B-B14F-4D97-AF65-F5344CB8AC3E}">
        <p14:creationId xmlns:p14="http://schemas.microsoft.com/office/powerpoint/2010/main" val="1039440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Compare the Seasons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32DFB6F-2A86-4C50-80BB-9DB16B3437B3}"/>
              </a:ext>
            </a:extLst>
          </p:cNvPr>
          <p:cNvSpPr/>
          <p:nvPr/>
        </p:nvSpPr>
        <p:spPr>
          <a:xfrm>
            <a:off x="759787" y="1287594"/>
            <a:ext cx="8229600" cy="675430"/>
          </a:xfrm>
          <a:prstGeom prst="roundRect">
            <a:avLst>
              <a:gd name="adj" fmla="val 1378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Look at these pictures. </a:t>
            </a:r>
          </a:p>
          <a:p>
            <a:r>
              <a:rPr lang="en-GB" altLang="en-US" dirty="0">
                <a:solidFill>
                  <a:schemeClr val="tx1"/>
                </a:solidFill>
              </a:rPr>
              <a:t>Compare what is happening in </a:t>
            </a:r>
            <a:r>
              <a:rPr lang="en-GB" altLang="en-US" b="1" dirty="0">
                <a:solidFill>
                  <a:schemeClr val="tx1"/>
                </a:solidFill>
              </a:rPr>
              <a:t>winter</a:t>
            </a:r>
            <a:r>
              <a:rPr lang="en-GB" altLang="en-US" dirty="0">
                <a:solidFill>
                  <a:schemeClr val="tx1"/>
                </a:solidFill>
              </a:rPr>
              <a:t> with what is happening in </a:t>
            </a:r>
            <a:r>
              <a:rPr lang="en-GB" altLang="en-US" b="1" dirty="0">
                <a:solidFill>
                  <a:schemeClr val="tx1"/>
                </a:solidFill>
              </a:rPr>
              <a:t>spring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403B3107-36E5-4D7C-866A-3D30D99F4C5F}"/>
              </a:ext>
            </a:extLst>
          </p:cNvPr>
          <p:cNvSpPr/>
          <p:nvPr/>
        </p:nvSpPr>
        <p:spPr>
          <a:xfrm>
            <a:off x="801568" y="1375794"/>
            <a:ext cx="45719" cy="510156"/>
          </a:xfrm>
          <a:prstGeom prst="roundRect">
            <a:avLst>
              <a:gd name="adj" fmla="val 50000"/>
            </a:avLst>
          </a:prstGeom>
          <a:solidFill>
            <a:srgbClr val="F167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DF1F02D-9D6E-4454-AFD7-0352291D9A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416" t="-5285" r="-19816" b="-4097"/>
          <a:stretch/>
        </p:blipFill>
        <p:spPr>
          <a:xfrm>
            <a:off x="822121" y="2608977"/>
            <a:ext cx="3665990" cy="3473042"/>
          </a:xfrm>
          <a:prstGeom prst="roundRect">
            <a:avLst>
              <a:gd name="adj" fmla="val 5073"/>
            </a:avLst>
          </a:prstGeom>
          <a:noFill/>
          <a:ln w="28575">
            <a:solidFill>
              <a:srgbClr val="F1677E"/>
            </a:solidFill>
          </a:ln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A900C00-D565-4CD6-BD6C-EFCC0C7C9FD0}"/>
              </a:ext>
            </a:extLst>
          </p:cNvPr>
          <p:cNvSpPr/>
          <p:nvPr/>
        </p:nvSpPr>
        <p:spPr>
          <a:xfrm>
            <a:off x="822120" y="1996580"/>
            <a:ext cx="2306974" cy="511728"/>
          </a:xfrm>
          <a:custGeom>
            <a:avLst/>
            <a:gdLst>
              <a:gd name="connsiteX0" fmla="*/ 46137 w 2306974"/>
              <a:gd name="connsiteY0" fmla="*/ 0 h 511728"/>
              <a:gd name="connsiteX1" fmla="*/ 322976 w 2306974"/>
              <a:gd name="connsiteY1" fmla="*/ 0 h 511728"/>
              <a:gd name="connsiteX2" fmla="*/ 926986 w 2306974"/>
              <a:gd name="connsiteY2" fmla="*/ 0 h 511728"/>
              <a:gd name="connsiteX3" fmla="*/ 2051110 w 2306974"/>
              <a:gd name="connsiteY3" fmla="*/ 0 h 511728"/>
              <a:gd name="connsiteX4" fmla="*/ 2306974 w 2306974"/>
              <a:gd name="connsiteY4" fmla="*/ 255864 h 511728"/>
              <a:gd name="connsiteX5" fmla="*/ 2306973 w 2306974"/>
              <a:gd name="connsiteY5" fmla="*/ 255864 h 511728"/>
              <a:gd name="connsiteX6" fmla="*/ 2051109 w 2306974"/>
              <a:gd name="connsiteY6" fmla="*/ 511728 h 511728"/>
              <a:gd name="connsiteX7" fmla="*/ 322976 w 2306974"/>
              <a:gd name="connsiteY7" fmla="*/ 511727 h 511728"/>
              <a:gd name="connsiteX8" fmla="*/ 46137 w 2306974"/>
              <a:gd name="connsiteY8" fmla="*/ 511727 h 511728"/>
              <a:gd name="connsiteX9" fmla="*/ 0 w 2306974"/>
              <a:gd name="connsiteY9" fmla="*/ 465590 h 511728"/>
              <a:gd name="connsiteX10" fmla="*/ 0 w 2306974"/>
              <a:gd name="connsiteY10" fmla="*/ 46137 h 511728"/>
              <a:gd name="connsiteX11" fmla="*/ 46137 w 2306974"/>
              <a:gd name="connsiteY11" fmla="*/ 0 h 511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06974" h="511728">
                <a:moveTo>
                  <a:pt x="46137" y="0"/>
                </a:moveTo>
                <a:lnTo>
                  <a:pt x="322976" y="0"/>
                </a:lnTo>
                <a:lnTo>
                  <a:pt x="926986" y="0"/>
                </a:lnTo>
                <a:lnTo>
                  <a:pt x="2051110" y="0"/>
                </a:lnTo>
                <a:cubicBezTo>
                  <a:pt x="2192420" y="0"/>
                  <a:pt x="2306974" y="114554"/>
                  <a:pt x="2306974" y="255864"/>
                </a:cubicBezTo>
                <a:lnTo>
                  <a:pt x="2306973" y="255864"/>
                </a:lnTo>
                <a:cubicBezTo>
                  <a:pt x="2306973" y="397174"/>
                  <a:pt x="2192419" y="511728"/>
                  <a:pt x="2051109" y="511728"/>
                </a:cubicBezTo>
                <a:lnTo>
                  <a:pt x="322976" y="511727"/>
                </a:lnTo>
                <a:lnTo>
                  <a:pt x="46137" y="511727"/>
                </a:lnTo>
                <a:cubicBezTo>
                  <a:pt x="20656" y="511727"/>
                  <a:pt x="0" y="491071"/>
                  <a:pt x="0" y="465590"/>
                </a:cubicBezTo>
                <a:lnTo>
                  <a:pt x="0" y="46137"/>
                </a:lnTo>
                <a:cubicBezTo>
                  <a:pt x="0" y="20656"/>
                  <a:pt x="20656" y="0"/>
                  <a:pt x="46137" y="0"/>
                </a:cubicBezTo>
                <a:close/>
              </a:path>
            </a:pathLst>
          </a:custGeom>
          <a:solidFill>
            <a:srgbClr val="F167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r>
              <a:rPr lang="en-BB" altLang="en-US" dirty="0">
                <a:solidFill>
                  <a:schemeClr val="bg1"/>
                </a:solidFill>
              </a:rPr>
              <a:t> </a:t>
            </a:r>
            <a:r>
              <a:rPr lang="en-GB" altLang="en-US" dirty="0">
                <a:solidFill>
                  <a:schemeClr val="bg1"/>
                </a:solidFill>
              </a:rPr>
              <a:t>What is different?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3D28377-B736-484D-B244-6377A0776F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999" t="-8567" r="-57499" b="-5222"/>
          <a:stretch/>
        </p:blipFill>
        <p:spPr>
          <a:xfrm>
            <a:off x="4647501" y="2608977"/>
            <a:ext cx="3665990" cy="3473042"/>
          </a:xfrm>
          <a:prstGeom prst="roundRect">
            <a:avLst>
              <a:gd name="adj" fmla="val 5073"/>
            </a:avLst>
          </a:prstGeom>
          <a:noFill/>
          <a:ln w="28575">
            <a:solidFill>
              <a:srgbClr val="F1677E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021E916-05E5-44BE-B917-CD7378636F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4" r="20544"/>
          <a:stretch/>
        </p:blipFill>
        <p:spPr>
          <a:xfrm>
            <a:off x="822121" y="2608977"/>
            <a:ext cx="3665990" cy="3473042"/>
          </a:xfrm>
          <a:prstGeom prst="roundRect">
            <a:avLst>
              <a:gd name="adj" fmla="val 5073"/>
            </a:avLst>
          </a:prstGeom>
          <a:noFill/>
          <a:ln w="28575">
            <a:solidFill>
              <a:srgbClr val="F1677E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4A26689-3D5F-429C-B088-718D434694C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" r="21910"/>
          <a:stretch/>
        </p:blipFill>
        <p:spPr>
          <a:xfrm>
            <a:off x="4647501" y="2608977"/>
            <a:ext cx="3665990" cy="3473042"/>
          </a:xfrm>
          <a:prstGeom prst="roundRect">
            <a:avLst>
              <a:gd name="adj" fmla="val 5073"/>
            </a:avLst>
          </a:prstGeom>
          <a:noFill/>
          <a:ln w="28575">
            <a:solidFill>
              <a:srgbClr val="F1677E"/>
            </a:solidFill>
          </a:ln>
        </p:spPr>
      </p:pic>
    </p:spTree>
    <p:extLst>
      <p:ext uri="{BB962C8B-B14F-4D97-AF65-F5344CB8AC3E}">
        <p14:creationId xmlns:p14="http://schemas.microsoft.com/office/powerpoint/2010/main" val="1006450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E201AD6-BF4A-4B55-A699-E62F2BE4EE39}"/>
              </a:ext>
            </a:extLst>
          </p:cNvPr>
          <p:cNvSpPr/>
          <p:nvPr/>
        </p:nvSpPr>
        <p:spPr>
          <a:xfrm>
            <a:off x="729842" y="1409350"/>
            <a:ext cx="7709483" cy="4882393"/>
          </a:xfrm>
          <a:prstGeom prst="roundRect">
            <a:avLst>
              <a:gd name="adj" fmla="val 7045"/>
            </a:avLst>
          </a:prstGeom>
          <a:solidFill>
            <a:srgbClr val="F9CBE0"/>
          </a:solidFill>
          <a:ln>
            <a:solidFill>
              <a:srgbClr val="EE7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BE1FE6-4382-4FE2-8D69-D8971BB56A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20" t="20461" r="3934" b="1078"/>
          <a:stretch/>
        </p:blipFill>
        <p:spPr>
          <a:xfrm>
            <a:off x="2625755" y="2155971"/>
            <a:ext cx="4127384" cy="36670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Daylight Hours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815CD24-3C51-4010-A3A9-8B2E7F3D5E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42"/>
          <a:stretch/>
        </p:blipFill>
        <p:spPr>
          <a:xfrm>
            <a:off x="2188582" y="1900953"/>
            <a:ext cx="5042728" cy="4382402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E2D8BE2-6056-4AA8-962E-9926E054F55D}"/>
              </a:ext>
            </a:extLst>
          </p:cNvPr>
          <p:cNvSpPr/>
          <p:nvPr/>
        </p:nvSpPr>
        <p:spPr>
          <a:xfrm>
            <a:off x="729842" y="1367404"/>
            <a:ext cx="7709483" cy="755011"/>
          </a:xfrm>
          <a:prstGeom prst="roundRect">
            <a:avLst>
              <a:gd name="adj" fmla="val 13782"/>
            </a:avLst>
          </a:prstGeom>
          <a:solidFill>
            <a:srgbClr val="EE73AA"/>
          </a:solidFill>
          <a:ln>
            <a:solidFill>
              <a:srgbClr val="EE73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Imagine you looked out of your bedroom window at 5 p.m. in winter. What would you see?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5A224A2-1A15-4057-BBC8-F4CB661A9ECA}"/>
              </a:ext>
            </a:extLst>
          </p:cNvPr>
          <p:cNvSpPr/>
          <p:nvPr/>
        </p:nvSpPr>
        <p:spPr>
          <a:xfrm>
            <a:off x="2122414" y="5436064"/>
            <a:ext cx="5209564" cy="755011"/>
          </a:xfrm>
          <a:prstGeom prst="roundRect">
            <a:avLst>
              <a:gd name="adj" fmla="val 13782"/>
            </a:avLst>
          </a:prstGeom>
          <a:solidFill>
            <a:srgbClr val="7BCDC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What difference would there be if you looked out of the window at the same time in spring?</a:t>
            </a:r>
          </a:p>
        </p:txBody>
      </p:sp>
    </p:spTree>
    <p:extLst>
      <p:ext uri="{BB962C8B-B14F-4D97-AF65-F5344CB8AC3E}">
        <p14:creationId xmlns:p14="http://schemas.microsoft.com/office/powerpoint/2010/main" val="69497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2BFCA668-9855-46DF-866D-7A7239F89BF7}"/>
              </a:ext>
            </a:extLst>
          </p:cNvPr>
          <p:cNvSpPr/>
          <p:nvPr/>
        </p:nvSpPr>
        <p:spPr>
          <a:xfrm>
            <a:off x="729842" y="1367404"/>
            <a:ext cx="7709483" cy="755011"/>
          </a:xfrm>
          <a:prstGeom prst="roundRect">
            <a:avLst>
              <a:gd name="adj" fmla="val 13782"/>
            </a:avLst>
          </a:prstGeom>
          <a:solidFill>
            <a:srgbClr val="F9CB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Many people who live in the United Kingdom say that the ‘days get shorter’ in winter and ‘days get longer’ in spring. What does this mean?</a:t>
            </a:r>
            <a:endParaRPr lang="en-GB" b="0" dirty="0">
              <a:effectLst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6C6384-8E28-4211-B08C-F7DE15F34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Daylight Hours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8BCE41D-4A79-4C6E-BB8A-C17721D47DC3}"/>
              </a:ext>
            </a:extLst>
          </p:cNvPr>
          <p:cNvSpPr txBox="1"/>
          <p:nvPr/>
        </p:nvSpPr>
        <p:spPr>
          <a:xfrm>
            <a:off x="763398" y="2872717"/>
            <a:ext cx="275158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The days don’t actually get longer or shorter - there are always 24 hours in a day.</a:t>
            </a:r>
          </a:p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sz="1800" b="0" i="0" u="none" strike="noStrike" dirty="0">
              <a:solidFill>
                <a:srgbClr val="000000"/>
              </a:solidFill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But, in spring there are more hours of daylight and in winter there are fewer hours of daylight. </a:t>
            </a:r>
            <a:endParaRPr lang="en-GB" b="0" dirty="0">
              <a:effectLst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7C20706-D4A5-4ACA-94C1-E91F0D25D54A}"/>
              </a:ext>
            </a:extLst>
          </p:cNvPr>
          <p:cNvGrpSpPr/>
          <p:nvPr/>
        </p:nvGrpSpPr>
        <p:grpSpPr>
          <a:xfrm>
            <a:off x="3498208" y="2231472"/>
            <a:ext cx="2382475" cy="3993159"/>
            <a:chOff x="3498208" y="2231472"/>
            <a:chExt cx="2382475" cy="3993159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356C81CB-9E12-4120-9515-464D3950D257}"/>
                </a:ext>
              </a:extLst>
            </p:cNvPr>
            <p:cNvGrpSpPr/>
            <p:nvPr/>
          </p:nvGrpSpPr>
          <p:grpSpPr>
            <a:xfrm>
              <a:off x="3498208" y="2231472"/>
              <a:ext cx="2382475" cy="3993159"/>
              <a:chOff x="3498208" y="2231472"/>
              <a:chExt cx="2382475" cy="3993159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0A12CCD8-B7AD-4AC3-98FC-5713812D0EAE}"/>
                  </a:ext>
                </a:extLst>
              </p:cNvPr>
              <p:cNvGrpSpPr/>
              <p:nvPr/>
            </p:nvGrpSpPr>
            <p:grpSpPr>
              <a:xfrm>
                <a:off x="3498208" y="2231472"/>
                <a:ext cx="2382475" cy="3993159"/>
                <a:chOff x="3498208" y="2231472"/>
                <a:chExt cx="2382475" cy="3993159"/>
              </a:xfrm>
            </p:grpSpPr>
            <p:sp>
              <p:nvSpPr>
                <p:cNvPr id="15" name="Rectangle: Rounded Corners 14">
                  <a:extLst>
                    <a:ext uri="{FF2B5EF4-FFF2-40B4-BE49-F238E27FC236}">
                      <a16:creationId xmlns:a16="http://schemas.microsoft.com/office/drawing/2014/main" id="{DC598B3A-96EC-4441-A3AB-F0806EAF29BF}"/>
                    </a:ext>
                  </a:extLst>
                </p:cNvPr>
                <p:cNvSpPr/>
                <p:nvPr/>
              </p:nvSpPr>
              <p:spPr>
                <a:xfrm>
                  <a:off x="3498208" y="2231472"/>
                  <a:ext cx="2323752" cy="3993159"/>
                </a:xfrm>
                <a:prstGeom prst="roundRect">
                  <a:avLst>
                    <a:gd name="adj" fmla="val 7895"/>
                  </a:avLst>
                </a:prstGeom>
                <a:solidFill>
                  <a:schemeClr val="bg1"/>
                </a:solidFill>
                <a:ln w="38100">
                  <a:solidFill>
                    <a:srgbClr val="F9CBE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pic>
              <p:nvPicPr>
                <p:cNvPr id="6" name="Picture 5">
                  <a:extLst>
                    <a:ext uri="{FF2B5EF4-FFF2-40B4-BE49-F238E27FC236}">
                      <a16:creationId xmlns:a16="http://schemas.microsoft.com/office/drawing/2014/main" id="{FDA6B623-6A7A-40E9-AE1A-6A7379DDD27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26000" y="2698318"/>
                  <a:ext cx="1664999" cy="1663958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8B4109FF-7D33-48EB-81B5-5C82D2075BD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926000" y="4443228"/>
                  <a:ext cx="1664999" cy="1663958"/>
                </a:xfrm>
                <a:prstGeom prst="rect">
                  <a:avLst/>
                </a:prstGeom>
              </p:spPr>
            </p:pic>
            <p:sp>
              <p:nvSpPr>
                <p:cNvPr id="18" name="TextBox 17">
                  <a:extLst>
                    <a:ext uri="{FF2B5EF4-FFF2-40B4-BE49-F238E27FC236}">
                      <a16:creationId xmlns:a16="http://schemas.microsoft.com/office/drawing/2014/main" id="{C0420A24-54A5-4DE3-8D96-EE3800316094}"/>
                    </a:ext>
                  </a:extLst>
                </p:cNvPr>
                <p:cNvSpPr txBox="1"/>
                <p:nvPr/>
              </p:nvSpPr>
              <p:spPr>
                <a:xfrm>
                  <a:off x="3548543" y="2251932"/>
                  <a:ext cx="2332140" cy="369332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rtl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800" b="0" i="0" u="none" strike="noStrike" dirty="0">
                      <a:solidFill>
                        <a:srgbClr val="000000"/>
                      </a:solidFill>
                      <a:effectLst/>
                    </a:rPr>
                    <a:t>Spring </a:t>
                  </a:r>
                  <a:endParaRPr lang="en-GB" b="0" dirty="0">
                    <a:effectLst/>
                  </a:endParaRPr>
                </a:p>
              </p:txBody>
            </p:sp>
            <p:sp>
              <p:nvSpPr>
                <p:cNvPr id="20" name="TextBox 19">
                  <a:extLst>
                    <a:ext uri="{FF2B5EF4-FFF2-40B4-BE49-F238E27FC236}">
                      <a16:creationId xmlns:a16="http://schemas.microsoft.com/office/drawing/2014/main" id="{6416A238-0BD3-439F-A3B4-D73E632272D6}"/>
                    </a:ext>
                  </a:extLst>
                </p:cNvPr>
                <p:cNvSpPr txBox="1"/>
                <p:nvPr/>
              </p:nvSpPr>
              <p:spPr>
                <a:xfrm>
                  <a:off x="3506598" y="2847550"/>
                  <a:ext cx="528507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rtl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400" b="1" i="0" u="none" strike="noStrike" dirty="0">
                      <a:solidFill>
                        <a:srgbClr val="000000"/>
                      </a:solidFill>
                      <a:effectLst/>
                    </a:rPr>
                    <a:t>AM</a:t>
                  </a:r>
                  <a:endParaRPr lang="en-GB" sz="1400" b="1" dirty="0">
                    <a:effectLst/>
                  </a:endParaRPr>
                </a:p>
              </p:txBody>
            </p:sp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id="{CCC3786F-7C68-4AAC-A184-603E0A2452C9}"/>
                    </a:ext>
                  </a:extLst>
                </p:cNvPr>
                <p:cNvSpPr txBox="1"/>
                <p:nvPr/>
              </p:nvSpPr>
              <p:spPr>
                <a:xfrm>
                  <a:off x="3506598" y="4550515"/>
                  <a:ext cx="528507" cy="307777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ctr" rtl="0"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en-GB" sz="1400" b="1" dirty="0">
                      <a:solidFill>
                        <a:srgbClr val="000000"/>
                      </a:solidFill>
                    </a:rPr>
                    <a:t>P</a:t>
                  </a:r>
                  <a:r>
                    <a:rPr lang="en-GB" sz="1400" b="1" i="0" u="none" strike="noStrike" dirty="0">
                      <a:solidFill>
                        <a:srgbClr val="000000"/>
                      </a:solidFill>
                      <a:effectLst/>
                    </a:rPr>
                    <a:t>M</a:t>
                  </a:r>
                  <a:endParaRPr lang="en-GB" sz="1400" b="1" dirty="0">
                    <a:effectLst/>
                  </a:endParaRPr>
                </a:p>
              </p:txBody>
            </p:sp>
            <p:sp>
              <p:nvSpPr>
                <p:cNvPr id="29" name="Freeform: Shape 28">
                  <a:extLst>
                    <a:ext uri="{FF2B5EF4-FFF2-40B4-BE49-F238E27FC236}">
                      <a16:creationId xmlns:a16="http://schemas.microsoft.com/office/drawing/2014/main" id="{86B99EFD-5487-45E8-992C-EA7E4E199BB8}"/>
                    </a:ext>
                  </a:extLst>
                </p:cNvPr>
                <p:cNvSpPr/>
                <p:nvPr/>
              </p:nvSpPr>
              <p:spPr>
                <a:xfrm rot="10800000">
                  <a:off x="4018328" y="4548094"/>
                  <a:ext cx="713064" cy="1265905"/>
                </a:xfrm>
                <a:custGeom>
                  <a:avLst/>
                  <a:gdLst>
                    <a:gd name="connsiteX0" fmla="*/ 0 w 713064"/>
                    <a:gd name="connsiteY0" fmla="*/ 1265905 h 1265905"/>
                    <a:gd name="connsiteX1" fmla="*/ 0 w 713064"/>
                    <a:gd name="connsiteY1" fmla="*/ 503564 h 1265905"/>
                    <a:gd name="connsiteX2" fmla="*/ 2 w 713064"/>
                    <a:gd name="connsiteY2" fmla="*/ 503768 h 1265905"/>
                    <a:gd name="connsiteX3" fmla="*/ 433314 w 713064"/>
                    <a:gd name="connsiteY3" fmla="*/ 38802 h 1265905"/>
                    <a:gd name="connsiteX4" fmla="*/ 462039 w 713064"/>
                    <a:gd name="connsiteY4" fmla="*/ 0 h 1265905"/>
                    <a:gd name="connsiteX5" fmla="*/ 462299 w 713064"/>
                    <a:gd name="connsiteY5" fmla="*/ 189 h 1265905"/>
                    <a:gd name="connsiteX6" fmla="*/ 713064 w 713064"/>
                    <a:gd name="connsiteY6" fmla="*/ 545713 h 1265905"/>
                    <a:gd name="connsiteX7" fmla="*/ 133660 w 713064"/>
                    <a:gd name="connsiteY7" fmla="*/ 1252509 h 12659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13064" h="1265905">
                      <a:moveTo>
                        <a:pt x="0" y="1265905"/>
                      </a:moveTo>
                      <a:lnTo>
                        <a:pt x="0" y="503564"/>
                      </a:lnTo>
                      <a:lnTo>
                        <a:pt x="2" y="503768"/>
                      </a:lnTo>
                      <a:cubicBezTo>
                        <a:pt x="115002" y="330047"/>
                        <a:pt x="300652" y="201284"/>
                        <a:pt x="433314" y="38802"/>
                      </a:cubicBezTo>
                      <a:lnTo>
                        <a:pt x="462039" y="0"/>
                      </a:lnTo>
                      <a:lnTo>
                        <a:pt x="462299" y="189"/>
                      </a:lnTo>
                      <a:cubicBezTo>
                        <a:pt x="615900" y="132474"/>
                        <a:pt x="713064" y="327813"/>
                        <a:pt x="713064" y="545713"/>
                      </a:cubicBezTo>
                      <a:cubicBezTo>
                        <a:pt x="713064" y="894354"/>
                        <a:pt x="464325" y="1185236"/>
                        <a:pt x="133660" y="1252509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  <a:alpha val="37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387201E0-7F76-4FDE-A0BF-769C3659F1B8}"/>
                  </a:ext>
                </a:extLst>
              </p:cNvPr>
              <p:cNvSpPr/>
              <p:nvPr/>
            </p:nvSpPr>
            <p:spPr>
              <a:xfrm>
                <a:off x="4777486" y="2808507"/>
                <a:ext cx="713064" cy="1440384"/>
              </a:xfrm>
              <a:custGeom>
                <a:avLst/>
                <a:gdLst>
                  <a:gd name="connsiteX0" fmla="*/ 0 w 713064"/>
                  <a:gd name="connsiteY0" fmla="*/ 0 h 1440384"/>
                  <a:gd name="connsiteX1" fmla="*/ 133660 w 713064"/>
                  <a:gd name="connsiteY1" fmla="*/ 13397 h 1440384"/>
                  <a:gd name="connsiteX2" fmla="*/ 713064 w 713064"/>
                  <a:gd name="connsiteY2" fmla="*/ 720192 h 1440384"/>
                  <a:gd name="connsiteX3" fmla="*/ 133660 w 713064"/>
                  <a:gd name="connsiteY3" fmla="*/ 1426988 h 1440384"/>
                  <a:gd name="connsiteX4" fmla="*/ 0 w 713064"/>
                  <a:gd name="connsiteY4" fmla="*/ 1440384 h 1440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13064" h="1440384">
                    <a:moveTo>
                      <a:pt x="0" y="0"/>
                    </a:moveTo>
                    <a:lnTo>
                      <a:pt x="133660" y="13397"/>
                    </a:lnTo>
                    <a:cubicBezTo>
                      <a:pt x="464325" y="80669"/>
                      <a:pt x="713064" y="371551"/>
                      <a:pt x="713064" y="720192"/>
                    </a:cubicBezTo>
                    <a:cubicBezTo>
                      <a:pt x="713064" y="1068833"/>
                      <a:pt x="464325" y="1359715"/>
                      <a:pt x="133660" y="1426988"/>
                    </a:cubicBezTo>
                    <a:lnTo>
                      <a:pt x="0" y="1440384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  <a:alpha val="3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FDDE555-60CB-492C-9B81-ECE7C8ED95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5070068" y="262575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0582C8C-E4AF-4B8B-974F-E681338F62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4124782" y="262575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544F630-972F-4817-95E6-69BA2E29145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4155668" y="437066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0824C6DA-41F2-4D0F-8AF1-B50B445146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5064349" y="437066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7542DA9-FF32-425D-8E1C-7FA28824B7AC}"/>
              </a:ext>
            </a:extLst>
          </p:cNvPr>
          <p:cNvGrpSpPr/>
          <p:nvPr/>
        </p:nvGrpSpPr>
        <p:grpSpPr>
          <a:xfrm>
            <a:off x="6040073" y="2231472"/>
            <a:ext cx="2382475" cy="3993159"/>
            <a:chOff x="6040073" y="2231472"/>
            <a:chExt cx="2382475" cy="3993159"/>
          </a:xfrm>
        </p:grpSpPr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245C1AAA-90B8-4F72-BF83-BCE58951D7F0}"/>
                </a:ext>
              </a:extLst>
            </p:cNvPr>
            <p:cNvGrpSpPr/>
            <p:nvPr/>
          </p:nvGrpSpPr>
          <p:grpSpPr>
            <a:xfrm>
              <a:off x="6040073" y="2231472"/>
              <a:ext cx="2382475" cy="3993159"/>
              <a:chOff x="6040073" y="2231472"/>
              <a:chExt cx="2382475" cy="3993159"/>
            </a:xfrm>
          </p:grpSpPr>
          <p:sp>
            <p:nvSpPr>
              <p:cNvPr id="50" name="Rectangle: Rounded Corners 49">
                <a:extLst>
                  <a:ext uri="{FF2B5EF4-FFF2-40B4-BE49-F238E27FC236}">
                    <a16:creationId xmlns:a16="http://schemas.microsoft.com/office/drawing/2014/main" id="{9EE82EE3-CD58-435B-862D-75700835CE7B}"/>
                  </a:ext>
                </a:extLst>
              </p:cNvPr>
              <p:cNvSpPr/>
              <p:nvPr/>
            </p:nvSpPr>
            <p:spPr>
              <a:xfrm>
                <a:off x="6040073" y="2231472"/>
                <a:ext cx="2323752" cy="3993159"/>
              </a:xfrm>
              <a:prstGeom prst="roundRect">
                <a:avLst>
                  <a:gd name="adj" fmla="val 7895"/>
                </a:avLst>
              </a:prstGeom>
              <a:solidFill>
                <a:schemeClr val="bg1"/>
              </a:solidFill>
              <a:ln w="38100">
                <a:solidFill>
                  <a:srgbClr val="F9CBE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660E8B37-460C-4329-8765-8F1218243B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67865" y="2698318"/>
                <a:ext cx="1664999" cy="1663958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64129875-9449-4CAB-BBE4-164F5D4AFB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67865" y="4443228"/>
                <a:ext cx="1664999" cy="1663958"/>
              </a:xfrm>
              <a:prstGeom prst="rect">
                <a:avLst/>
              </a:prstGeom>
            </p:spPr>
          </p:pic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E39E6361-34C7-4EE2-B646-F3ED9AD7725F}"/>
                  </a:ext>
                </a:extLst>
              </p:cNvPr>
              <p:cNvSpPr txBox="1"/>
              <p:nvPr/>
            </p:nvSpPr>
            <p:spPr>
              <a:xfrm>
                <a:off x="6090408" y="2251932"/>
                <a:ext cx="233214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GB" sz="1800" b="0" i="0" u="none" strike="noStrike" dirty="0">
                    <a:solidFill>
                      <a:srgbClr val="000000"/>
                    </a:solidFill>
                    <a:effectLst/>
                  </a:rPr>
                  <a:t>Winter </a:t>
                </a:r>
                <a:endParaRPr lang="en-GB" b="0" dirty="0">
                  <a:effectLst/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12115F3D-798B-417E-8720-017973670C78}"/>
                  </a:ext>
                </a:extLst>
              </p:cNvPr>
              <p:cNvSpPr txBox="1"/>
              <p:nvPr/>
            </p:nvSpPr>
            <p:spPr>
              <a:xfrm>
                <a:off x="6048463" y="2847550"/>
                <a:ext cx="528507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GB" sz="1400" b="1" i="0" u="none" strike="noStrike" dirty="0">
                    <a:solidFill>
                      <a:srgbClr val="000000"/>
                    </a:solidFill>
                    <a:effectLst/>
                  </a:rPr>
                  <a:t>AM</a:t>
                </a:r>
                <a:endParaRPr lang="en-GB" sz="1400" b="1" dirty="0">
                  <a:effectLst/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AC2879A1-4582-4572-9868-04FD88FF7220}"/>
                  </a:ext>
                </a:extLst>
              </p:cNvPr>
              <p:cNvSpPr txBox="1"/>
              <p:nvPr/>
            </p:nvSpPr>
            <p:spPr>
              <a:xfrm>
                <a:off x="6048463" y="4550515"/>
                <a:ext cx="528507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GB" sz="1400" b="1" dirty="0">
                    <a:solidFill>
                      <a:srgbClr val="000000"/>
                    </a:solidFill>
                  </a:rPr>
                  <a:t>P</a:t>
                </a:r>
                <a:r>
                  <a:rPr lang="en-GB" sz="1400" b="1" i="0" u="none" strike="noStrike" dirty="0">
                    <a:solidFill>
                      <a:srgbClr val="000000"/>
                    </a:solidFill>
                    <a:effectLst/>
                  </a:rPr>
                  <a:t>M</a:t>
                </a:r>
                <a:endParaRPr lang="en-GB" sz="1400" b="1" dirty="0">
                  <a:effectLst/>
                </a:endParaRPr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597EF2EF-2106-4643-A1B2-A41843D434D4}"/>
                  </a:ext>
                </a:extLst>
              </p:cNvPr>
              <p:cNvSpPr/>
              <p:nvPr/>
            </p:nvSpPr>
            <p:spPr>
              <a:xfrm rot="3673667">
                <a:off x="6650242" y="2848479"/>
                <a:ext cx="1347780" cy="1453995"/>
              </a:xfrm>
              <a:custGeom>
                <a:avLst/>
                <a:gdLst>
                  <a:gd name="connsiteX0" fmla="*/ 0 w 1347780"/>
                  <a:gd name="connsiteY0" fmla="*/ 367135 h 1453995"/>
                  <a:gd name="connsiteX1" fmla="*/ 76077 w 1347780"/>
                  <a:gd name="connsiteY1" fmla="*/ 256425 h 1453995"/>
                  <a:gd name="connsiteX2" fmla="*/ 974495 w 1347780"/>
                  <a:gd name="connsiteY2" fmla="*/ 88755 h 1453995"/>
                  <a:gd name="connsiteX3" fmla="*/ 1315146 w 1347780"/>
                  <a:gd name="connsiteY3" fmla="*/ 936827 h 1453995"/>
                  <a:gd name="connsiteX4" fmla="*/ 1262554 w 1347780"/>
                  <a:gd name="connsiteY4" fmla="*/ 1060433 h 1453995"/>
                  <a:gd name="connsiteX5" fmla="*/ 1256564 w 1347780"/>
                  <a:gd name="connsiteY5" fmla="*/ 1057144 h 1453995"/>
                  <a:gd name="connsiteX6" fmla="*/ 1239781 w 1347780"/>
                  <a:gd name="connsiteY6" fmla="*/ 1092911 h 1453995"/>
                  <a:gd name="connsiteX7" fmla="*/ 756517 w 1347780"/>
                  <a:gd name="connsiteY7" fmla="*/ 1440599 h 1453995"/>
                  <a:gd name="connsiteX8" fmla="*/ 622857 w 1347780"/>
                  <a:gd name="connsiteY8" fmla="*/ 1453995 h 1453995"/>
                  <a:gd name="connsiteX9" fmla="*/ 622857 w 1347780"/>
                  <a:gd name="connsiteY9" fmla="*/ 709161 h 14539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47780" h="1453995">
                    <a:moveTo>
                      <a:pt x="0" y="367135"/>
                    </a:moveTo>
                    <a:lnTo>
                      <a:pt x="76077" y="256425"/>
                    </a:lnTo>
                    <a:cubicBezTo>
                      <a:pt x="294202" y="-1036"/>
                      <a:pt x="668897" y="-79056"/>
                      <a:pt x="974495" y="88755"/>
                    </a:cubicBezTo>
                    <a:cubicBezTo>
                      <a:pt x="1280093" y="256566"/>
                      <a:pt x="1415337" y="614605"/>
                      <a:pt x="1315146" y="936827"/>
                    </a:cubicBezTo>
                    <a:lnTo>
                      <a:pt x="1262554" y="1060433"/>
                    </a:lnTo>
                    <a:lnTo>
                      <a:pt x="1256564" y="1057144"/>
                    </a:lnTo>
                    <a:lnTo>
                      <a:pt x="1239781" y="1092911"/>
                    </a:lnTo>
                    <a:cubicBezTo>
                      <a:pt x="1137846" y="1269160"/>
                      <a:pt x="963183" y="1398553"/>
                      <a:pt x="756517" y="1440599"/>
                    </a:cubicBezTo>
                    <a:lnTo>
                      <a:pt x="622857" y="1453995"/>
                    </a:lnTo>
                    <a:lnTo>
                      <a:pt x="622857" y="709161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  <a:alpha val="3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73917895-64D9-43F9-B00C-D3A948F703CE}"/>
                  </a:ext>
                </a:extLst>
              </p:cNvPr>
              <p:cNvSpPr/>
              <p:nvPr/>
            </p:nvSpPr>
            <p:spPr>
              <a:xfrm rot="5400000">
                <a:off x="6564271" y="4544017"/>
                <a:ext cx="1465040" cy="1473195"/>
              </a:xfrm>
              <a:custGeom>
                <a:avLst/>
                <a:gdLst>
                  <a:gd name="connsiteX0" fmla="*/ 0 w 1465040"/>
                  <a:gd name="connsiteY0" fmla="*/ 760131 h 1473195"/>
                  <a:gd name="connsiteX1" fmla="*/ 751976 w 1465040"/>
                  <a:gd name="connsiteY1" fmla="*/ 760131 h 1473195"/>
                  <a:gd name="connsiteX2" fmla="*/ 751976 w 1465040"/>
                  <a:gd name="connsiteY2" fmla="*/ 0 h 1473195"/>
                  <a:gd name="connsiteX3" fmla="*/ 885636 w 1465040"/>
                  <a:gd name="connsiteY3" fmla="*/ 13397 h 1473195"/>
                  <a:gd name="connsiteX4" fmla="*/ 1465040 w 1465040"/>
                  <a:gd name="connsiteY4" fmla="*/ 720192 h 1473195"/>
                  <a:gd name="connsiteX5" fmla="*/ 1299337 w 1465040"/>
                  <a:gd name="connsiteY5" fmla="*/ 1179103 h 1473195"/>
                  <a:gd name="connsiteX6" fmla="*/ 1260773 w 1465040"/>
                  <a:gd name="connsiteY6" fmla="*/ 1218371 h 1473195"/>
                  <a:gd name="connsiteX7" fmla="*/ 1265905 w 1465040"/>
                  <a:gd name="connsiteY7" fmla="*/ 1222170 h 1473195"/>
                  <a:gd name="connsiteX8" fmla="*/ 1265716 w 1465040"/>
                  <a:gd name="connsiteY8" fmla="*/ 1222430 h 1473195"/>
                  <a:gd name="connsiteX9" fmla="*/ 720192 w 1465040"/>
                  <a:gd name="connsiteY9" fmla="*/ 1473195 h 1473195"/>
                  <a:gd name="connsiteX10" fmla="*/ 13396 w 1465040"/>
                  <a:gd name="connsiteY10" fmla="*/ 893791 h 1473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65040" h="1473195">
                    <a:moveTo>
                      <a:pt x="0" y="760131"/>
                    </a:moveTo>
                    <a:lnTo>
                      <a:pt x="751976" y="760131"/>
                    </a:lnTo>
                    <a:lnTo>
                      <a:pt x="751976" y="0"/>
                    </a:lnTo>
                    <a:lnTo>
                      <a:pt x="885636" y="13397"/>
                    </a:lnTo>
                    <a:cubicBezTo>
                      <a:pt x="1216301" y="80669"/>
                      <a:pt x="1465040" y="371551"/>
                      <a:pt x="1465040" y="720192"/>
                    </a:cubicBezTo>
                    <a:cubicBezTo>
                      <a:pt x="1465040" y="894513"/>
                      <a:pt x="1402855" y="1054393"/>
                      <a:pt x="1299337" y="1179103"/>
                    </a:cubicBezTo>
                    <a:lnTo>
                      <a:pt x="1260773" y="1218371"/>
                    </a:lnTo>
                    <a:lnTo>
                      <a:pt x="1265905" y="1222170"/>
                    </a:lnTo>
                    <a:lnTo>
                      <a:pt x="1265716" y="1222430"/>
                    </a:lnTo>
                    <a:cubicBezTo>
                      <a:pt x="1133431" y="1376031"/>
                      <a:pt x="938092" y="1473195"/>
                      <a:pt x="720192" y="1473195"/>
                    </a:cubicBezTo>
                    <a:cubicBezTo>
                      <a:pt x="371551" y="1473195"/>
                      <a:pt x="80669" y="1224456"/>
                      <a:pt x="13396" y="893791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  <a:alpha val="3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6378DA28-BEA6-4952-A142-C090FEAFB2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7611932" y="262575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B713C850-C1B7-4859-9997-AB8F786AC3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6641480" y="262575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89E578D-83AA-4CC4-ACD4-56F388CC3CF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6" t="2875" r="2669" b="3080"/>
            <a:stretch/>
          </p:blipFill>
          <p:spPr>
            <a:xfrm>
              <a:off x="6655588" y="4370664"/>
              <a:ext cx="332442" cy="332541"/>
            </a:xfrm>
            <a:prstGeom prst="ellipse">
              <a:avLst/>
            </a:prstGeom>
            <a:ln w="6350">
              <a:solidFill>
                <a:srgbClr val="1C1C1C"/>
              </a:solidFill>
            </a:ln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BF476F32-E382-4A27-A15A-02DD17BBAF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999" t="-10720" r="-13552" b="-14669"/>
            <a:stretch/>
          </p:blipFill>
          <p:spPr>
            <a:xfrm>
              <a:off x="7589436" y="4370664"/>
              <a:ext cx="337679" cy="32717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1C1C1C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22667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9775FED1-2791-4BB7-869B-C9FF47F25C2A}"/>
              </a:ext>
            </a:extLst>
          </p:cNvPr>
          <p:cNvSpPr/>
          <p:nvPr/>
        </p:nvSpPr>
        <p:spPr>
          <a:xfrm>
            <a:off x="7541703" y="5872294"/>
            <a:ext cx="1384183" cy="98570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</TotalTime>
  <Words>367</Words>
  <Application>Microsoft Office PowerPoint</Application>
  <PresentationFormat>On-screen Show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Arial</vt:lpstr>
      <vt:lpstr>Twinkl</vt:lpstr>
      <vt:lpstr>Office Theme</vt:lpstr>
      <vt:lpstr>PowerPoint Presentation</vt:lpstr>
      <vt:lpstr>Which Season?</vt:lpstr>
      <vt:lpstr>Which Season?</vt:lpstr>
      <vt:lpstr>Winter or Spring?</vt:lpstr>
      <vt:lpstr>Winter or Spring?</vt:lpstr>
      <vt:lpstr>Winter or Spring?</vt:lpstr>
      <vt:lpstr>Compare the Seasons</vt:lpstr>
      <vt:lpstr>Compare the Seasons</vt:lpstr>
      <vt:lpstr>Compare the Seasons</vt:lpstr>
      <vt:lpstr>Compare the Seasons</vt:lpstr>
      <vt:lpstr>Daylight Hours</vt:lpstr>
      <vt:lpstr>Daylight Hours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Aamina Rammah</cp:lastModifiedBy>
  <cp:revision>39</cp:revision>
  <dcterms:created xsi:type="dcterms:W3CDTF">2019-06-05T08:15:39Z</dcterms:created>
  <dcterms:modified xsi:type="dcterms:W3CDTF">2022-02-07T10:29:53Z</dcterms:modified>
</cp:coreProperties>
</file>